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sldIdLst>
    <p:sldId id="256" r:id="rId12"/>
    <p:sldId id="540" r:id="rId13"/>
    <p:sldId id="262" r:id="rId14"/>
    <p:sldId id="541" r:id="rId15"/>
    <p:sldId id="264" r:id="rId16"/>
    <p:sldId id="54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543" r:id="rId25"/>
    <p:sldId id="544" r:id="rId26"/>
    <p:sldId id="274" r:id="rId27"/>
    <p:sldId id="275" r:id="rId28"/>
    <p:sldId id="276" r:id="rId29"/>
    <p:sldId id="545" r:id="rId30"/>
    <p:sldId id="279" r:id="rId31"/>
    <p:sldId id="280" r:id="rId32"/>
    <p:sldId id="281" r:id="rId33"/>
    <p:sldId id="282" r:id="rId34"/>
    <p:sldId id="283" r:id="rId35"/>
    <p:sldId id="284" r:id="rId36"/>
    <p:sldId id="546" r:id="rId37"/>
    <p:sldId id="285" r:id="rId38"/>
    <p:sldId id="286" r:id="rId39"/>
    <p:sldId id="547" r:id="rId40"/>
    <p:sldId id="553" r:id="rId41"/>
    <p:sldId id="552" r:id="rId42"/>
    <p:sldId id="549" r:id="rId43"/>
    <p:sldId id="554" r:id="rId44"/>
    <p:sldId id="550" r:id="rId45"/>
    <p:sldId id="551" r:id="rId46"/>
    <p:sldId id="555" r:id="rId47"/>
    <p:sldId id="559" r:id="rId48"/>
    <p:sldId id="556" r:id="rId49"/>
    <p:sldId id="560" r:id="rId50"/>
    <p:sldId id="561" r:id="rId51"/>
    <p:sldId id="562" r:id="rId52"/>
    <p:sldId id="563" r:id="rId53"/>
    <p:sldId id="557" r:id="rId54"/>
    <p:sldId id="569" r:id="rId55"/>
    <p:sldId id="564" r:id="rId56"/>
    <p:sldId id="565" r:id="rId57"/>
    <p:sldId id="570" r:id="rId58"/>
    <p:sldId id="566" r:id="rId59"/>
    <p:sldId id="571" r:id="rId60"/>
    <p:sldId id="572" r:id="rId61"/>
    <p:sldId id="573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1" r:id="rId70"/>
    <p:sldId id="582" r:id="rId71"/>
    <p:sldId id="583" r:id="rId72"/>
    <p:sldId id="584" r:id="rId73"/>
    <p:sldId id="585" r:id="rId74"/>
    <p:sldId id="586" r:id="rId75"/>
    <p:sldId id="587" r:id="rId76"/>
    <p:sldId id="588" r:id="rId77"/>
    <p:sldId id="589" r:id="rId78"/>
    <p:sldId id="590" r:id="rId79"/>
    <p:sldId id="591" r:id="rId80"/>
    <p:sldId id="592" r:id="rId81"/>
    <p:sldId id="593" r:id="rId82"/>
    <p:sldId id="594" r:id="rId83"/>
    <p:sldId id="595" r:id="rId84"/>
    <p:sldId id="596" r:id="rId85"/>
    <p:sldId id="600" r:id="rId86"/>
    <p:sldId id="601" r:id="rId87"/>
    <p:sldId id="602" r:id="rId88"/>
    <p:sldId id="603" r:id="rId89"/>
    <p:sldId id="604" r:id="rId90"/>
    <p:sldId id="605" r:id="rId91"/>
    <p:sldId id="606" r:id="rId92"/>
    <p:sldId id="607" r:id="rId93"/>
    <p:sldId id="616" r:id="rId94"/>
    <p:sldId id="608" r:id="rId95"/>
    <p:sldId id="611" r:id="rId96"/>
    <p:sldId id="613" r:id="rId97"/>
    <p:sldId id="617" r:id="rId98"/>
    <p:sldId id="618" r:id="rId99"/>
    <p:sldId id="619" r:id="rId100"/>
    <p:sldId id="620" r:id="rId101"/>
    <p:sldId id="621" r:id="rId102"/>
    <p:sldId id="287" r:id="rId103"/>
    <p:sldId id="288" r:id="rId104"/>
    <p:sldId id="289" r:id="rId105"/>
    <p:sldId id="290" r:id="rId106"/>
    <p:sldId id="291" r:id="rId107"/>
    <p:sldId id="358" r:id="rId108"/>
    <p:sldId id="622" r:id="rId109"/>
    <p:sldId id="623" r:id="rId110"/>
    <p:sldId id="625" r:id="rId111"/>
    <p:sldId id="626" r:id="rId112"/>
    <p:sldId id="627" r:id="rId113"/>
    <p:sldId id="628" r:id="rId114"/>
    <p:sldId id="629" r:id="rId115"/>
    <p:sldId id="630" r:id="rId116"/>
    <p:sldId id="631" r:id="rId117"/>
    <p:sldId id="632" r:id="rId118"/>
    <p:sldId id="633" r:id="rId119"/>
    <p:sldId id="634" r:id="rId120"/>
    <p:sldId id="635" r:id="rId121"/>
    <p:sldId id="636" r:id="rId122"/>
    <p:sldId id="637" r:id="rId123"/>
    <p:sldId id="638" r:id="rId124"/>
    <p:sldId id="639" r:id="rId125"/>
    <p:sldId id="640" r:id="rId126"/>
    <p:sldId id="641" r:id="rId127"/>
    <p:sldId id="642" r:id="rId128"/>
    <p:sldId id="643" r:id="rId129"/>
    <p:sldId id="644" r:id="rId130"/>
    <p:sldId id="645" r:id="rId131"/>
    <p:sldId id="646" r:id="rId132"/>
    <p:sldId id="647" r:id="rId133"/>
    <p:sldId id="648" r:id="rId134"/>
    <p:sldId id="649" r:id="rId135"/>
    <p:sldId id="650" r:id="rId136"/>
    <p:sldId id="651" r:id="rId137"/>
    <p:sldId id="652" r:id="rId138"/>
    <p:sldId id="653" r:id="rId139"/>
    <p:sldId id="654" r:id="rId140"/>
    <p:sldId id="655" r:id="rId141"/>
    <p:sldId id="662" r:id="rId142"/>
    <p:sldId id="663" r:id="rId143"/>
    <p:sldId id="664" r:id="rId144"/>
    <p:sldId id="656" r:id="rId145"/>
    <p:sldId id="657" r:id="rId146"/>
    <p:sldId id="658" r:id="rId147"/>
    <p:sldId id="659" r:id="rId148"/>
    <p:sldId id="660" r:id="rId149"/>
    <p:sldId id="661" r:id="rId150"/>
    <p:sldId id="665" r:id="rId151"/>
    <p:sldId id="666" r:id="rId152"/>
    <p:sldId id="667" r:id="rId153"/>
    <p:sldId id="668" r:id="rId154"/>
    <p:sldId id="669" r:id="rId155"/>
    <p:sldId id="674" r:id="rId156"/>
    <p:sldId id="670" r:id="rId157"/>
    <p:sldId id="678" r:id="rId158"/>
    <p:sldId id="675" r:id="rId159"/>
    <p:sldId id="676" r:id="rId160"/>
    <p:sldId id="679" r:id="rId161"/>
    <p:sldId id="680" r:id="rId162"/>
    <p:sldId id="681" r:id="rId163"/>
    <p:sldId id="682" r:id="rId164"/>
    <p:sldId id="684" r:id="rId165"/>
    <p:sldId id="314" r:id="rId166"/>
    <p:sldId id="315" r:id="rId167"/>
    <p:sldId id="316" r:id="rId168"/>
    <p:sldId id="317" r:id="rId169"/>
    <p:sldId id="318" r:id="rId170"/>
    <p:sldId id="319" r:id="rId171"/>
    <p:sldId id="320" r:id="rId172"/>
    <p:sldId id="321" r:id="rId173"/>
    <p:sldId id="703" r:id="rId174"/>
    <p:sldId id="704" r:id="rId175"/>
    <p:sldId id="705" r:id="rId176"/>
    <p:sldId id="706" r:id="rId177"/>
    <p:sldId id="707" r:id="rId178"/>
    <p:sldId id="708" r:id="rId179"/>
    <p:sldId id="709" r:id="rId180"/>
    <p:sldId id="710" r:id="rId181"/>
    <p:sldId id="685" r:id="rId182"/>
    <p:sldId id="686" r:id="rId183"/>
    <p:sldId id="691" r:id="rId184"/>
    <p:sldId id="692" r:id="rId185"/>
    <p:sldId id="711" r:id="rId186"/>
    <p:sldId id="712" r:id="rId187"/>
    <p:sldId id="713" r:id="rId188"/>
    <p:sldId id="714" r:id="rId189"/>
    <p:sldId id="715" r:id="rId190"/>
    <p:sldId id="716" r:id="rId191"/>
    <p:sldId id="718" r:id="rId192"/>
    <p:sldId id="719" r:id="rId193"/>
    <p:sldId id="720" r:id="rId194"/>
    <p:sldId id="721" r:id="rId195"/>
    <p:sldId id="345" r:id="rId196"/>
    <p:sldId id="346" r:id="rId197"/>
    <p:sldId id="347" r:id="rId198"/>
    <p:sldId id="354" r:id="rId199"/>
    <p:sldId id="355" r:id="rId200"/>
    <p:sldId id="356" r:id="rId201"/>
    <p:sldId id="357" r:id="rId202"/>
    <p:sldId id="401" r:id="rId203"/>
    <p:sldId id="402" r:id="rId204"/>
    <p:sldId id="403" r:id="rId205"/>
    <p:sldId id="722" r:id="rId206"/>
    <p:sldId id="404" r:id="rId207"/>
    <p:sldId id="405" r:id="rId208"/>
    <p:sldId id="406" r:id="rId209"/>
    <p:sldId id="412" r:id="rId210"/>
    <p:sldId id="413" r:id="rId211"/>
    <p:sldId id="414" r:id="rId212"/>
    <p:sldId id="415" r:id="rId213"/>
    <p:sldId id="416" r:id="rId214"/>
    <p:sldId id="417" r:id="rId215"/>
    <p:sldId id="427" r:id="rId216"/>
    <p:sldId id="428" r:id="rId217"/>
    <p:sldId id="422" r:id="rId218"/>
    <p:sldId id="423" r:id="rId219"/>
    <p:sldId id="424" r:id="rId220"/>
    <p:sldId id="425" r:id="rId221"/>
    <p:sldId id="426" r:id="rId222"/>
    <p:sldId id="439" r:id="rId223"/>
    <p:sldId id="440" r:id="rId224"/>
    <p:sldId id="441" r:id="rId225"/>
    <p:sldId id="442" r:id="rId226"/>
    <p:sldId id="723" r:id="rId227"/>
    <p:sldId id="724" r:id="rId228"/>
    <p:sldId id="443" r:id="rId229"/>
    <p:sldId id="448" r:id="rId230"/>
    <p:sldId id="449" r:id="rId231"/>
    <p:sldId id="450" r:id="rId232"/>
    <p:sldId id="451" r:id="rId233"/>
    <p:sldId id="452" r:id="rId234"/>
    <p:sldId id="453" r:id="rId235"/>
    <p:sldId id="454" r:id="rId236"/>
    <p:sldId id="455" r:id="rId237"/>
    <p:sldId id="458" r:id="rId238"/>
    <p:sldId id="459" r:id="rId239"/>
    <p:sldId id="460" r:id="rId240"/>
    <p:sldId id="461" r:id="rId241"/>
    <p:sldId id="462" r:id="rId242"/>
    <p:sldId id="463" r:id="rId243"/>
    <p:sldId id="464" r:id="rId244"/>
    <p:sldId id="470" r:id="rId245"/>
    <p:sldId id="471" r:id="rId246"/>
    <p:sldId id="472" r:id="rId247"/>
    <p:sldId id="476" r:id="rId248"/>
    <p:sldId id="477" r:id="rId249"/>
    <p:sldId id="478" r:id="rId250"/>
    <p:sldId id="479" r:id="rId251"/>
    <p:sldId id="480" r:id="rId252"/>
    <p:sldId id="481" r:id="rId253"/>
    <p:sldId id="465" r:id="rId254"/>
    <p:sldId id="466" r:id="rId255"/>
    <p:sldId id="467" r:id="rId256"/>
    <p:sldId id="482" r:id="rId257"/>
    <p:sldId id="483" r:id="rId258"/>
    <p:sldId id="484" r:id="rId259"/>
    <p:sldId id="511" r:id="rId260"/>
    <p:sldId id="512" r:id="rId261"/>
    <p:sldId id="513" r:id="rId262"/>
    <p:sldId id="514" r:id="rId263"/>
    <p:sldId id="515" r:id="rId264"/>
    <p:sldId id="516" r:id="rId265"/>
    <p:sldId id="517" r:id="rId266"/>
    <p:sldId id="518" r:id="rId267"/>
    <p:sldId id="725" r:id="rId268"/>
    <p:sldId id="519" r:id="rId269"/>
    <p:sldId id="520" r:id="rId270"/>
    <p:sldId id="521" r:id="rId271"/>
    <p:sldId id="522" r:id="rId272"/>
    <p:sldId id="523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6" r:id="rId2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402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63" Type="http://schemas.openxmlformats.org/officeDocument/2006/relationships/slide" Target="slides/slide52.xml"/><Relationship Id="rId84" Type="http://schemas.openxmlformats.org/officeDocument/2006/relationships/slide" Target="slides/slide73.xml"/><Relationship Id="rId138" Type="http://schemas.openxmlformats.org/officeDocument/2006/relationships/slide" Target="slides/slide127.xml"/><Relationship Id="rId159" Type="http://schemas.openxmlformats.org/officeDocument/2006/relationships/slide" Target="slides/slide148.xml"/><Relationship Id="rId170" Type="http://schemas.openxmlformats.org/officeDocument/2006/relationships/slide" Target="slides/slide159.xml"/><Relationship Id="rId191" Type="http://schemas.openxmlformats.org/officeDocument/2006/relationships/slide" Target="slides/slide180.xml"/><Relationship Id="rId205" Type="http://schemas.openxmlformats.org/officeDocument/2006/relationships/slide" Target="slides/slide194.xml"/><Relationship Id="rId226" Type="http://schemas.openxmlformats.org/officeDocument/2006/relationships/slide" Target="slides/slide215.xml"/><Relationship Id="rId247" Type="http://schemas.openxmlformats.org/officeDocument/2006/relationships/slide" Target="slides/slide236.xml"/><Relationship Id="rId107" Type="http://schemas.openxmlformats.org/officeDocument/2006/relationships/slide" Target="slides/slide96.xml"/><Relationship Id="rId268" Type="http://schemas.openxmlformats.org/officeDocument/2006/relationships/slide" Target="slides/slide25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53" Type="http://schemas.openxmlformats.org/officeDocument/2006/relationships/slide" Target="slides/slide42.xml"/><Relationship Id="rId74" Type="http://schemas.openxmlformats.org/officeDocument/2006/relationships/slide" Target="slides/slide63.xml"/><Relationship Id="rId128" Type="http://schemas.openxmlformats.org/officeDocument/2006/relationships/slide" Target="slides/slide117.xml"/><Relationship Id="rId149" Type="http://schemas.openxmlformats.org/officeDocument/2006/relationships/slide" Target="slides/slide138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4.xml"/><Relationship Id="rId160" Type="http://schemas.openxmlformats.org/officeDocument/2006/relationships/slide" Target="slides/slide149.xml"/><Relationship Id="rId181" Type="http://schemas.openxmlformats.org/officeDocument/2006/relationships/slide" Target="slides/slide170.xml"/><Relationship Id="rId216" Type="http://schemas.openxmlformats.org/officeDocument/2006/relationships/slide" Target="slides/slide205.xml"/><Relationship Id="rId237" Type="http://schemas.openxmlformats.org/officeDocument/2006/relationships/slide" Target="slides/slide226.xml"/><Relationship Id="rId258" Type="http://schemas.openxmlformats.org/officeDocument/2006/relationships/slide" Target="slides/slide247.xml"/><Relationship Id="rId279" Type="http://schemas.openxmlformats.org/officeDocument/2006/relationships/slide" Target="slides/slide268.xml"/><Relationship Id="rId22" Type="http://schemas.openxmlformats.org/officeDocument/2006/relationships/slide" Target="slides/slide11.xml"/><Relationship Id="rId43" Type="http://schemas.openxmlformats.org/officeDocument/2006/relationships/slide" Target="slides/slide32.xml"/><Relationship Id="rId64" Type="http://schemas.openxmlformats.org/officeDocument/2006/relationships/slide" Target="slides/slide53.xml"/><Relationship Id="rId118" Type="http://schemas.openxmlformats.org/officeDocument/2006/relationships/slide" Target="slides/slide107.xml"/><Relationship Id="rId139" Type="http://schemas.openxmlformats.org/officeDocument/2006/relationships/slide" Target="slides/slide128.xml"/><Relationship Id="rId85" Type="http://schemas.openxmlformats.org/officeDocument/2006/relationships/slide" Target="slides/slide74.xml"/><Relationship Id="rId150" Type="http://schemas.openxmlformats.org/officeDocument/2006/relationships/slide" Target="slides/slide139.xml"/><Relationship Id="rId171" Type="http://schemas.openxmlformats.org/officeDocument/2006/relationships/slide" Target="slides/slide160.xml"/><Relationship Id="rId192" Type="http://schemas.openxmlformats.org/officeDocument/2006/relationships/slide" Target="slides/slide181.xml"/><Relationship Id="rId206" Type="http://schemas.openxmlformats.org/officeDocument/2006/relationships/slide" Target="slides/slide195.xml"/><Relationship Id="rId227" Type="http://schemas.openxmlformats.org/officeDocument/2006/relationships/slide" Target="slides/slide216.xml"/><Relationship Id="rId248" Type="http://schemas.openxmlformats.org/officeDocument/2006/relationships/slide" Target="slides/slide237.xml"/><Relationship Id="rId269" Type="http://schemas.openxmlformats.org/officeDocument/2006/relationships/slide" Target="slides/slide258.xml"/><Relationship Id="rId12" Type="http://schemas.openxmlformats.org/officeDocument/2006/relationships/slide" Target="slides/slide1.xml"/><Relationship Id="rId33" Type="http://schemas.openxmlformats.org/officeDocument/2006/relationships/slide" Target="slides/slide22.xml"/><Relationship Id="rId108" Type="http://schemas.openxmlformats.org/officeDocument/2006/relationships/slide" Target="slides/slide97.xml"/><Relationship Id="rId129" Type="http://schemas.openxmlformats.org/officeDocument/2006/relationships/slide" Target="slides/slide118.xml"/><Relationship Id="rId280" Type="http://schemas.openxmlformats.org/officeDocument/2006/relationships/slide" Target="slides/slide269.xml"/><Relationship Id="rId54" Type="http://schemas.openxmlformats.org/officeDocument/2006/relationships/slide" Target="slides/slide43.xml"/><Relationship Id="rId75" Type="http://schemas.openxmlformats.org/officeDocument/2006/relationships/slide" Target="slides/slide64.xml"/><Relationship Id="rId96" Type="http://schemas.openxmlformats.org/officeDocument/2006/relationships/slide" Target="slides/slide85.xml"/><Relationship Id="rId140" Type="http://schemas.openxmlformats.org/officeDocument/2006/relationships/slide" Target="slides/slide129.xml"/><Relationship Id="rId161" Type="http://schemas.openxmlformats.org/officeDocument/2006/relationships/slide" Target="slides/slide150.xml"/><Relationship Id="rId182" Type="http://schemas.openxmlformats.org/officeDocument/2006/relationships/slide" Target="slides/slide171.xml"/><Relationship Id="rId217" Type="http://schemas.openxmlformats.org/officeDocument/2006/relationships/slide" Target="slides/slide206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27.xml"/><Relationship Id="rId259" Type="http://schemas.openxmlformats.org/officeDocument/2006/relationships/slide" Target="slides/slide248.xml"/><Relationship Id="rId23" Type="http://schemas.openxmlformats.org/officeDocument/2006/relationships/slide" Target="slides/slide12.xml"/><Relationship Id="rId119" Type="http://schemas.openxmlformats.org/officeDocument/2006/relationships/slide" Target="slides/slide108.xml"/><Relationship Id="rId270" Type="http://schemas.openxmlformats.org/officeDocument/2006/relationships/slide" Target="slides/slide259.xml"/><Relationship Id="rId44" Type="http://schemas.openxmlformats.org/officeDocument/2006/relationships/slide" Target="slides/slide33.xml"/><Relationship Id="rId65" Type="http://schemas.openxmlformats.org/officeDocument/2006/relationships/slide" Target="slides/slide54.xml"/><Relationship Id="rId86" Type="http://schemas.openxmlformats.org/officeDocument/2006/relationships/slide" Target="slides/slide75.xml"/><Relationship Id="rId130" Type="http://schemas.openxmlformats.org/officeDocument/2006/relationships/slide" Target="slides/slide119.xml"/><Relationship Id="rId151" Type="http://schemas.openxmlformats.org/officeDocument/2006/relationships/slide" Target="slides/slide140.xml"/><Relationship Id="rId172" Type="http://schemas.openxmlformats.org/officeDocument/2006/relationships/slide" Target="slides/slide161.xml"/><Relationship Id="rId193" Type="http://schemas.openxmlformats.org/officeDocument/2006/relationships/slide" Target="slides/slide182.xml"/><Relationship Id="rId207" Type="http://schemas.openxmlformats.org/officeDocument/2006/relationships/slide" Target="slides/slide196.xml"/><Relationship Id="rId228" Type="http://schemas.openxmlformats.org/officeDocument/2006/relationships/slide" Target="slides/slide217.xml"/><Relationship Id="rId249" Type="http://schemas.openxmlformats.org/officeDocument/2006/relationships/slide" Target="slides/slide23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260" Type="http://schemas.openxmlformats.org/officeDocument/2006/relationships/slide" Target="slides/slide249.xml"/><Relationship Id="rId265" Type="http://schemas.openxmlformats.org/officeDocument/2006/relationships/slide" Target="slides/slide254.xml"/><Relationship Id="rId281" Type="http://schemas.openxmlformats.org/officeDocument/2006/relationships/slide" Target="slides/slide270.xml"/><Relationship Id="rId286" Type="http://schemas.openxmlformats.org/officeDocument/2006/relationships/tableStyles" Target="tableStyles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141" Type="http://schemas.openxmlformats.org/officeDocument/2006/relationships/slide" Target="slides/slide130.xml"/><Relationship Id="rId146" Type="http://schemas.openxmlformats.org/officeDocument/2006/relationships/slide" Target="slides/slide135.xml"/><Relationship Id="rId167" Type="http://schemas.openxmlformats.org/officeDocument/2006/relationships/slide" Target="slides/slide156.xml"/><Relationship Id="rId188" Type="http://schemas.openxmlformats.org/officeDocument/2006/relationships/slide" Target="slides/slide1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162" Type="http://schemas.openxmlformats.org/officeDocument/2006/relationships/slide" Target="slides/slide151.xml"/><Relationship Id="rId183" Type="http://schemas.openxmlformats.org/officeDocument/2006/relationships/slide" Target="slides/slide172.xml"/><Relationship Id="rId213" Type="http://schemas.openxmlformats.org/officeDocument/2006/relationships/slide" Target="slides/slide202.xml"/><Relationship Id="rId218" Type="http://schemas.openxmlformats.org/officeDocument/2006/relationships/slide" Target="slides/slide207.xml"/><Relationship Id="rId234" Type="http://schemas.openxmlformats.org/officeDocument/2006/relationships/slide" Target="slides/slide223.xml"/><Relationship Id="rId239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50" Type="http://schemas.openxmlformats.org/officeDocument/2006/relationships/slide" Target="slides/slide239.xml"/><Relationship Id="rId255" Type="http://schemas.openxmlformats.org/officeDocument/2006/relationships/slide" Target="slides/slide244.xml"/><Relationship Id="rId271" Type="http://schemas.openxmlformats.org/officeDocument/2006/relationships/slide" Target="slides/slide260.xml"/><Relationship Id="rId276" Type="http://schemas.openxmlformats.org/officeDocument/2006/relationships/slide" Target="slides/slide265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slide" Target="slides/slide125.xml"/><Relationship Id="rId157" Type="http://schemas.openxmlformats.org/officeDocument/2006/relationships/slide" Target="slides/slide146.xml"/><Relationship Id="rId178" Type="http://schemas.openxmlformats.org/officeDocument/2006/relationships/slide" Target="slides/slide167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52" Type="http://schemas.openxmlformats.org/officeDocument/2006/relationships/slide" Target="slides/slide141.xml"/><Relationship Id="rId173" Type="http://schemas.openxmlformats.org/officeDocument/2006/relationships/slide" Target="slides/slide162.xml"/><Relationship Id="rId194" Type="http://schemas.openxmlformats.org/officeDocument/2006/relationships/slide" Target="slides/slide183.xml"/><Relationship Id="rId199" Type="http://schemas.openxmlformats.org/officeDocument/2006/relationships/slide" Target="slides/slide188.xml"/><Relationship Id="rId203" Type="http://schemas.openxmlformats.org/officeDocument/2006/relationships/slide" Target="slides/slide192.xml"/><Relationship Id="rId208" Type="http://schemas.openxmlformats.org/officeDocument/2006/relationships/slide" Target="slides/slide197.xml"/><Relationship Id="rId229" Type="http://schemas.openxmlformats.org/officeDocument/2006/relationships/slide" Target="slides/slide218.xml"/><Relationship Id="rId19" Type="http://schemas.openxmlformats.org/officeDocument/2006/relationships/slide" Target="slides/slide8.xml"/><Relationship Id="rId224" Type="http://schemas.openxmlformats.org/officeDocument/2006/relationships/slide" Target="slides/slide213.xml"/><Relationship Id="rId240" Type="http://schemas.openxmlformats.org/officeDocument/2006/relationships/slide" Target="slides/slide229.xml"/><Relationship Id="rId245" Type="http://schemas.openxmlformats.org/officeDocument/2006/relationships/slide" Target="slides/slide234.xml"/><Relationship Id="rId261" Type="http://schemas.openxmlformats.org/officeDocument/2006/relationships/slide" Target="slides/slide250.xml"/><Relationship Id="rId266" Type="http://schemas.openxmlformats.org/officeDocument/2006/relationships/slide" Target="slides/slide255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147" Type="http://schemas.openxmlformats.org/officeDocument/2006/relationships/slide" Target="slides/slide136.xml"/><Relationship Id="rId168" Type="http://schemas.openxmlformats.org/officeDocument/2006/relationships/slide" Target="slides/slide157.xml"/><Relationship Id="rId282" Type="http://schemas.openxmlformats.org/officeDocument/2006/relationships/slide" Target="slides/slide27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142" Type="http://schemas.openxmlformats.org/officeDocument/2006/relationships/slide" Target="slides/slide131.xml"/><Relationship Id="rId163" Type="http://schemas.openxmlformats.org/officeDocument/2006/relationships/slide" Target="slides/slide152.xml"/><Relationship Id="rId184" Type="http://schemas.openxmlformats.org/officeDocument/2006/relationships/slide" Target="slides/slide173.xml"/><Relationship Id="rId189" Type="http://schemas.openxmlformats.org/officeDocument/2006/relationships/slide" Target="slides/slide178.xml"/><Relationship Id="rId219" Type="http://schemas.openxmlformats.org/officeDocument/2006/relationships/slide" Target="slides/slide208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3.xml"/><Relationship Id="rId230" Type="http://schemas.openxmlformats.org/officeDocument/2006/relationships/slide" Target="slides/slide219.xml"/><Relationship Id="rId235" Type="http://schemas.openxmlformats.org/officeDocument/2006/relationships/slide" Target="slides/slide224.xml"/><Relationship Id="rId251" Type="http://schemas.openxmlformats.org/officeDocument/2006/relationships/slide" Target="slides/slide240.xml"/><Relationship Id="rId256" Type="http://schemas.openxmlformats.org/officeDocument/2006/relationships/slide" Target="slides/slide245.xml"/><Relationship Id="rId277" Type="http://schemas.openxmlformats.org/officeDocument/2006/relationships/slide" Target="slides/slide266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137" Type="http://schemas.openxmlformats.org/officeDocument/2006/relationships/slide" Target="slides/slide126.xml"/><Relationship Id="rId158" Type="http://schemas.openxmlformats.org/officeDocument/2006/relationships/slide" Target="slides/slide147.xml"/><Relationship Id="rId272" Type="http://schemas.openxmlformats.org/officeDocument/2006/relationships/slide" Target="slides/slide26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53" Type="http://schemas.openxmlformats.org/officeDocument/2006/relationships/slide" Target="slides/slide142.xml"/><Relationship Id="rId174" Type="http://schemas.openxmlformats.org/officeDocument/2006/relationships/slide" Target="slides/slide163.xml"/><Relationship Id="rId179" Type="http://schemas.openxmlformats.org/officeDocument/2006/relationships/slide" Target="slides/slide168.xml"/><Relationship Id="rId195" Type="http://schemas.openxmlformats.org/officeDocument/2006/relationships/slide" Target="slides/slide184.xml"/><Relationship Id="rId209" Type="http://schemas.openxmlformats.org/officeDocument/2006/relationships/slide" Target="slides/slide198.xml"/><Relationship Id="rId190" Type="http://schemas.openxmlformats.org/officeDocument/2006/relationships/slide" Target="slides/slide179.xml"/><Relationship Id="rId204" Type="http://schemas.openxmlformats.org/officeDocument/2006/relationships/slide" Target="slides/slide193.xml"/><Relationship Id="rId220" Type="http://schemas.openxmlformats.org/officeDocument/2006/relationships/slide" Target="slides/slide209.xml"/><Relationship Id="rId225" Type="http://schemas.openxmlformats.org/officeDocument/2006/relationships/slide" Target="slides/slide214.xml"/><Relationship Id="rId241" Type="http://schemas.openxmlformats.org/officeDocument/2006/relationships/slide" Target="slides/slide230.xml"/><Relationship Id="rId246" Type="http://schemas.openxmlformats.org/officeDocument/2006/relationships/slide" Target="slides/slide235.xml"/><Relationship Id="rId267" Type="http://schemas.openxmlformats.org/officeDocument/2006/relationships/slide" Target="slides/slide256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262" Type="http://schemas.openxmlformats.org/officeDocument/2006/relationships/slide" Target="slides/slide251.xml"/><Relationship Id="rId28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143" Type="http://schemas.openxmlformats.org/officeDocument/2006/relationships/slide" Target="slides/slide132.xml"/><Relationship Id="rId148" Type="http://schemas.openxmlformats.org/officeDocument/2006/relationships/slide" Target="slides/slide137.xml"/><Relationship Id="rId164" Type="http://schemas.openxmlformats.org/officeDocument/2006/relationships/slide" Target="slides/slide153.xml"/><Relationship Id="rId169" Type="http://schemas.openxmlformats.org/officeDocument/2006/relationships/slide" Target="slides/slide158.xml"/><Relationship Id="rId185" Type="http://schemas.openxmlformats.org/officeDocument/2006/relationships/slide" Target="slides/slide1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9.xml"/><Relationship Id="rId210" Type="http://schemas.openxmlformats.org/officeDocument/2006/relationships/slide" Target="slides/slide199.xml"/><Relationship Id="rId215" Type="http://schemas.openxmlformats.org/officeDocument/2006/relationships/slide" Target="slides/slide204.xml"/><Relationship Id="rId236" Type="http://schemas.openxmlformats.org/officeDocument/2006/relationships/slide" Target="slides/slide225.xml"/><Relationship Id="rId257" Type="http://schemas.openxmlformats.org/officeDocument/2006/relationships/slide" Target="slides/slide246.xml"/><Relationship Id="rId278" Type="http://schemas.openxmlformats.org/officeDocument/2006/relationships/slide" Target="slides/slide267.xml"/><Relationship Id="rId26" Type="http://schemas.openxmlformats.org/officeDocument/2006/relationships/slide" Target="slides/slide15.xml"/><Relationship Id="rId231" Type="http://schemas.openxmlformats.org/officeDocument/2006/relationships/slide" Target="slides/slide220.xml"/><Relationship Id="rId252" Type="http://schemas.openxmlformats.org/officeDocument/2006/relationships/slide" Target="slides/slide241.xml"/><Relationship Id="rId273" Type="http://schemas.openxmlformats.org/officeDocument/2006/relationships/slide" Target="slides/slide262.xml"/><Relationship Id="rId47" Type="http://schemas.openxmlformats.org/officeDocument/2006/relationships/slide" Target="slides/slide36.xml"/><Relationship Id="rId68" Type="http://schemas.openxmlformats.org/officeDocument/2006/relationships/slide" Target="slides/slide57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Relationship Id="rId154" Type="http://schemas.openxmlformats.org/officeDocument/2006/relationships/slide" Target="slides/slide143.xml"/><Relationship Id="rId175" Type="http://schemas.openxmlformats.org/officeDocument/2006/relationships/slide" Target="slides/slide164.xml"/><Relationship Id="rId196" Type="http://schemas.openxmlformats.org/officeDocument/2006/relationships/slide" Target="slides/slide185.xml"/><Relationship Id="rId200" Type="http://schemas.openxmlformats.org/officeDocument/2006/relationships/slide" Target="slides/slide189.xml"/><Relationship Id="rId16" Type="http://schemas.openxmlformats.org/officeDocument/2006/relationships/slide" Target="slides/slide5.xml"/><Relationship Id="rId221" Type="http://schemas.openxmlformats.org/officeDocument/2006/relationships/slide" Target="slides/slide210.xml"/><Relationship Id="rId242" Type="http://schemas.openxmlformats.org/officeDocument/2006/relationships/slide" Target="slides/slide231.xml"/><Relationship Id="rId263" Type="http://schemas.openxmlformats.org/officeDocument/2006/relationships/slide" Target="slides/slide252.xml"/><Relationship Id="rId284" Type="http://schemas.openxmlformats.org/officeDocument/2006/relationships/viewProps" Target="viewProps.xml"/><Relationship Id="rId37" Type="http://schemas.openxmlformats.org/officeDocument/2006/relationships/slide" Target="slides/slide26.xml"/><Relationship Id="rId58" Type="http://schemas.openxmlformats.org/officeDocument/2006/relationships/slide" Target="slides/slide47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44" Type="http://schemas.openxmlformats.org/officeDocument/2006/relationships/slide" Target="slides/slide133.xml"/><Relationship Id="rId90" Type="http://schemas.openxmlformats.org/officeDocument/2006/relationships/slide" Target="slides/slide79.xml"/><Relationship Id="rId165" Type="http://schemas.openxmlformats.org/officeDocument/2006/relationships/slide" Target="slides/slide154.xml"/><Relationship Id="rId186" Type="http://schemas.openxmlformats.org/officeDocument/2006/relationships/slide" Target="slides/slide175.xml"/><Relationship Id="rId211" Type="http://schemas.openxmlformats.org/officeDocument/2006/relationships/slide" Target="slides/slide200.xml"/><Relationship Id="rId232" Type="http://schemas.openxmlformats.org/officeDocument/2006/relationships/slide" Target="slides/slide221.xml"/><Relationship Id="rId253" Type="http://schemas.openxmlformats.org/officeDocument/2006/relationships/slide" Target="slides/slide242.xml"/><Relationship Id="rId274" Type="http://schemas.openxmlformats.org/officeDocument/2006/relationships/slide" Target="slides/slide263.xml"/><Relationship Id="rId27" Type="http://schemas.openxmlformats.org/officeDocument/2006/relationships/slide" Target="slides/slide16.xml"/><Relationship Id="rId48" Type="http://schemas.openxmlformats.org/officeDocument/2006/relationships/slide" Target="slides/slide37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34" Type="http://schemas.openxmlformats.org/officeDocument/2006/relationships/slide" Target="slides/slide123.xml"/><Relationship Id="rId80" Type="http://schemas.openxmlformats.org/officeDocument/2006/relationships/slide" Target="slides/slide69.xml"/><Relationship Id="rId155" Type="http://schemas.openxmlformats.org/officeDocument/2006/relationships/slide" Target="slides/slide144.xml"/><Relationship Id="rId176" Type="http://schemas.openxmlformats.org/officeDocument/2006/relationships/slide" Target="slides/slide165.xml"/><Relationship Id="rId197" Type="http://schemas.openxmlformats.org/officeDocument/2006/relationships/slide" Target="slides/slide186.xml"/><Relationship Id="rId201" Type="http://schemas.openxmlformats.org/officeDocument/2006/relationships/slide" Target="slides/slide190.xml"/><Relationship Id="rId222" Type="http://schemas.openxmlformats.org/officeDocument/2006/relationships/slide" Target="slides/slide211.xml"/><Relationship Id="rId243" Type="http://schemas.openxmlformats.org/officeDocument/2006/relationships/slide" Target="slides/slide232.xml"/><Relationship Id="rId264" Type="http://schemas.openxmlformats.org/officeDocument/2006/relationships/slide" Target="slides/slide253.xml"/><Relationship Id="rId285" Type="http://schemas.openxmlformats.org/officeDocument/2006/relationships/theme" Target="theme/theme1.xml"/><Relationship Id="rId17" Type="http://schemas.openxmlformats.org/officeDocument/2006/relationships/slide" Target="slides/slide6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24" Type="http://schemas.openxmlformats.org/officeDocument/2006/relationships/slide" Target="slides/slide113.xml"/><Relationship Id="rId70" Type="http://schemas.openxmlformats.org/officeDocument/2006/relationships/slide" Target="slides/slide59.xml"/><Relationship Id="rId91" Type="http://schemas.openxmlformats.org/officeDocument/2006/relationships/slide" Target="slides/slide80.xml"/><Relationship Id="rId145" Type="http://schemas.openxmlformats.org/officeDocument/2006/relationships/slide" Target="slides/slide134.xml"/><Relationship Id="rId166" Type="http://schemas.openxmlformats.org/officeDocument/2006/relationships/slide" Target="slides/slide155.xml"/><Relationship Id="rId187" Type="http://schemas.openxmlformats.org/officeDocument/2006/relationships/slide" Target="slides/slide17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1.xml"/><Relationship Id="rId233" Type="http://schemas.openxmlformats.org/officeDocument/2006/relationships/slide" Target="slides/slide222.xml"/><Relationship Id="rId254" Type="http://schemas.openxmlformats.org/officeDocument/2006/relationships/slide" Target="slides/slide243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275" Type="http://schemas.openxmlformats.org/officeDocument/2006/relationships/slide" Target="slides/slide264.xml"/><Relationship Id="rId60" Type="http://schemas.openxmlformats.org/officeDocument/2006/relationships/slide" Target="slides/slide49.xml"/><Relationship Id="rId81" Type="http://schemas.openxmlformats.org/officeDocument/2006/relationships/slide" Target="slides/slide70.xml"/><Relationship Id="rId135" Type="http://schemas.openxmlformats.org/officeDocument/2006/relationships/slide" Target="slides/slide124.xml"/><Relationship Id="rId156" Type="http://schemas.openxmlformats.org/officeDocument/2006/relationships/slide" Target="slides/slide145.xml"/><Relationship Id="rId177" Type="http://schemas.openxmlformats.org/officeDocument/2006/relationships/slide" Target="slides/slide166.xml"/><Relationship Id="rId198" Type="http://schemas.openxmlformats.org/officeDocument/2006/relationships/slide" Target="slides/slide187.xml"/><Relationship Id="rId202" Type="http://schemas.openxmlformats.org/officeDocument/2006/relationships/slide" Target="slides/slide191.xml"/><Relationship Id="rId223" Type="http://schemas.openxmlformats.org/officeDocument/2006/relationships/slide" Target="slides/slide212.xml"/><Relationship Id="rId244" Type="http://schemas.openxmlformats.org/officeDocument/2006/relationships/slide" Target="slides/slide2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6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795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60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25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8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1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17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787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212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594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7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50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27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0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8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40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56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75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80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39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559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228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895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307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4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4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374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69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079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4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6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8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43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7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59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87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7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93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8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46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69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76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18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0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8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1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51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0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09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9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0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9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7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3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4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3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9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9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6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1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4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0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19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65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1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1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10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0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8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7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318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12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81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2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15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75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5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8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43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46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81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5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2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85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3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44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0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97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541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15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1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361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76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2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02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35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92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7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5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s.psdg-obec.go.th/" TargetMode="External"/><Relationship Id="rId1" Type="http://schemas.openxmlformats.org/officeDocument/2006/relationships/slideLayout" Target="../slideLayouts/slideLayout12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s.psdg-obec.go.th/" TargetMode="Externa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e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s.psdg-obec.go.th/" TargetMode="Externa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school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://ars.psdg-obec.go.th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hyperlink" Target="http://ars.psdg-obec.go.th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s.psdg-obec.go.th/index.php" TargetMode="Externa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emf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emf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heebuddh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itheebuddha.com/" TargetMode="External"/><Relationship Id="rId1" Type="http://schemas.openxmlformats.org/officeDocument/2006/relationships/slideLayout" Target="../slideLayouts/slideLayout8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s.psdg-obec.go.th/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340" y="4956050"/>
            <a:ext cx="7772400" cy="122164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ตัวชี้วัดตามแผนปฏิบัติ</a:t>
            </a: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46480"/>
            <a:ext cx="22367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1120" y="6082990"/>
            <a:ext cx="2839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กลุ่มพัฒนาระบบบริหาร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4349" y="6082990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สำนักงานคณะกรรมการการศึกษาขั้นพื้นฐาน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27784" y="26064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ร้อยละของสถานศึกษาที่มีกิจกรรมเสริมสร้างค่านิยมหลักของคนไทย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ประการที่ดีและสามารถเป็นแบบอย่างได้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434130" y="1541910"/>
            <a:ext cx="3306678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cap="all" spc="250" noProof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4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96624" y="3356993"/>
            <a:ext cx="7778179" cy="273630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11164" y="3501008"/>
            <a:ext cx="7518046" cy="230425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สถานศึกษาที่มีกิจกรรมเสริมสร้างค่านิยมหลักของคนไทย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ประการที่ดี และสามารถเป็นแบบอย่างได้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สถานศึกษาทั้งหมดตามเป้าหมาย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3973" y="4497935"/>
            <a:ext cx="5649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043961" y="4345230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2564904"/>
            <a:ext cx="258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243655" y="362132"/>
            <a:ext cx="446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601670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lang="en-US" sz="6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15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6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kern="0" dirty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  <a:endParaRPr lang="en-US" sz="8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50</a:t>
              </a:r>
            </a:p>
          </p:txBody>
        </p:sp>
        <p:grpSp>
          <p:nvGrpSpPr>
            <p:cNvPr id="20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275" y="2582"/>
                <a:ext cx="73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0</a:t>
                </a:r>
                <a:endParaRPr lang="en-US" sz="8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5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467544" y="1628801"/>
            <a:ext cx="8064895" cy="460851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52" y="1901950"/>
            <a:ext cx="751209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กรอกข้อมูลผ่านระบบรายงานตัวชี้วัดตามแผนปฏิบัติราชการ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(Action Plan Report System : ARS) </a:t>
            </a:r>
          </a:p>
          <a:p>
            <a:r>
              <a:rPr lang="en-US" sz="24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http://ars.psdg-obec.go.th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แนบแบบฟอร์มอ้างอิง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ARS 15 (1)</a:t>
            </a:r>
            <a:endParaRPr lang="th-TH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 หมายเหตุ สถานศึกษาที่ผ่านเกณฑ์การประเมิน พิจารณาจาก “โรงเรียนดีประจำตำบลปี 2559” จัดกิจกรรมเพื่อส่งเสริมให้นักเรียนมีรายได้ระหว่างเรียน โดยนักเรียนต้องมีรายได้ 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คิดเป็นร้อยละ 20 ของนักเรียนทั้งหมดจึงถือว่าโรงเรียนนั้นผ่านเกณฑ์</a:t>
            </a:r>
            <a:endParaRPr lang="en-US" sz="24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38119" y="332656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641" y="260648"/>
            <a:ext cx="4680520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15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7079" y="883428"/>
            <a:ext cx="6260905" cy="48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89" y="178007"/>
            <a:ext cx="684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ร้อยละของโรงเรียนคุณภาพระดับตำบลที่มีผลการปฏิบัติที่เป็นเลิศ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Best Practice)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232248" cy="378666"/>
          </a:xfrm>
          <a:noFill/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1443835"/>
            <a:ext cx="8424936" cy="257003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224" y="5445224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403746" y="4345230"/>
            <a:ext cx="8443994" cy="1985165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3277" y="1291130"/>
            <a:ext cx="7620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โรงเรียนระดับตำบลที่จัดกิจกรรมการเรียนอาชีพเหมาะสมกับศักยภาพ ของตนเอง และนักเรียนสามารถดำเนินกิจกรรมและมีรายได้ระหว่างเรียน 1 โรงเรียน 1 อาชีพ 1 ผลิตภัณฑ์ แบบออกเป็น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หมวดงานอาชีพ คือ</a:t>
            </a:r>
          </a:p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ด้านเกษตรกรรม</a:t>
            </a:r>
          </a:p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ด้านอุตสาหกรรม</a:t>
            </a:r>
          </a:p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ด้านบริหารจัดการและบริการ</a:t>
            </a:r>
          </a:p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ด้านความคิดสร้างสรรค์</a:t>
            </a:r>
          </a:p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ด้านวิชาการและวิชาชีพ</a:t>
            </a:r>
          </a:p>
          <a:p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763" y="4703912"/>
            <a:ext cx="762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เกณฑ์ในการพิจารณาโรงเรียนดีประจำตำบลปี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2558 - 2559 (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ร.ร.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โรงเรียนดีประจำตำบลต้องจัดกิจกรรมเพื่อส่งเสริมให้</a:t>
            </a:r>
            <a:r>
              <a:rPr lang="th-TH" sz="2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โรงเรียนจัดให้มี อาชีพ 1 อาชีพ 1 ผลิตภัณฑ์ จึงถือว่าโรงเรียนนั้นผ่านเกณฑ์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890" y="16853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2360065"/>
            <a:ext cx="8424936" cy="2005215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2461549"/>
            <a:ext cx="7992888" cy="17309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คุณภาพระดับตำบลกิจกรรมงานเรียนรู้งานอาชีพเหมาะสมกับศักยภาพส่งผลให้นักเรียนมีรายได้ระหว่างเรียน มีอาชีพ 1 อาชีพ 1 ผลิตภัณฑ์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จำนวนกลุ่มเป้าหมาย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450435" y="336641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3378" y="3429000"/>
            <a:ext cx="66573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4802" y="492094"/>
            <a:ext cx="684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ร้อยละของโรงเรียนคุณภาพระดับตำบลที่มีผลการปฏิบัติที่เป็นเลิศ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Best Practice)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243655" y="362132"/>
            <a:ext cx="446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387163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lang="en-US" sz="6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15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6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kern="0" dirty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  <a:endParaRPr lang="en-US" sz="8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50</a:t>
              </a:r>
            </a:p>
          </p:txBody>
        </p:sp>
        <p:grpSp>
          <p:nvGrpSpPr>
            <p:cNvPr id="20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275" y="2582"/>
                <a:ext cx="73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0</a:t>
                </a:r>
                <a:endParaRPr lang="en-US" sz="8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1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296260" y="1164048"/>
            <a:ext cx="8236179" cy="4860937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52" y="1376376"/>
            <a:ext cx="7512092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กรอกข้อมูลผ่านระบบรายงานตัวชี้วัดตามแผนปฏิบัติราชการ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(Action Plan Report System : ARS) </a:t>
            </a:r>
          </a:p>
          <a:p>
            <a:r>
              <a:rPr lang="en-US" sz="24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http://ars.psdg-obec.go.th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แนบแบบฟอร์มอ้างอิง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ARS 16 (1)</a:t>
            </a:r>
            <a:endParaRPr lang="th-TH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หมายเหตุ การประเมินผล การดำเนินงานของโรงเรียนด้านงานอาชีพที่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รับผิดชอบในโรงเรียน 1 โรงเรียน 1 อาชีพ 1 ผลิตภัณฑ์</a:t>
            </a: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สรุปจัดทำรายงานผลการดำเนินงานและรายงานผลการดำเนินงานของ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โรงเรียนคุณภาพระดับตำบลที่มีผลการปฏิบัติที่เป็นเลิศ (</a:t>
            </a:r>
            <a:r>
              <a:rPr lang="en-US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Best Practice) 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ผ่านระบบรายงาน </a:t>
            </a:r>
            <a:r>
              <a:rPr lang="en-US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ARS 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และส่งรูปเล่มฉบับสมบูรณ์มาที่ ศูนย์พัฒนาการนิเทศและเร่งรัดคุณภาพการศึกษาขั้นพื้นฐาน </a:t>
            </a:r>
            <a:r>
              <a:rPr lang="th-TH" sz="2400" b="1" dirty="0" err="1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สพฐ</a:t>
            </a:r>
            <a:r>
              <a:rPr lang="th-TH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38119" y="332656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8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641" y="260648"/>
            <a:ext cx="4680520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16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913533"/>
            <a:ext cx="6393402" cy="40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08" y="5261460"/>
            <a:ext cx="6834022" cy="127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5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89" y="178007"/>
            <a:ext cx="684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17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ร้อยละของนักเรียนโรงเรียนจุฬาภรณรราชวิทยาลัยได้รับการพัฒนาความสามารถด้านวิทยาศาสตร์ และคณิตศาสตร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833015"/>
            <a:ext cx="2232248" cy="378666"/>
          </a:xfrm>
          <a:noFill/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1164379"/>
            <a:ext cx="8424936" cy="4705145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3277" y="919444"/>
            <a:ext cx="76209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ประกอบไปด้วย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ปทุมธานี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</a:t>
            </a:r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ลพบุรี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5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เพชรบุรี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10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นครศรีธรรมราช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12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ตรัง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13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สตูล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16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ชลบุรี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18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เลย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19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มุกดาหาร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22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บุรีรัมย์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32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เชียงราย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36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 พิษณุโลก (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39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889" y="1596540"/>
            <a:ext cx="261835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2360065"/>
            <a:ext cx="8424936" cy="213787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2461548"/>
            <a:ext cx="7992888" cy="188368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ราชวิทยาลัยที่ได้รับการพัฒนาความสามารถ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ด้านวิทยาศาสตร์ และคณิตศาสตร์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จำนวนนักเรียนโรงเรียนจุฬา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ราชวิทยาลัยที่ได้รับการพัฒนาความสามารถด้านวิทยาศาสตร์ และคณิตศาสตร์ตามเป้าหมาย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473395" y="306100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3378" y="3429000"/>
            <a:ext cx="66573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7507" y="492094"/>
            <a:ext cx="684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17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ร้อยละของนักเรียนโรงเรียนจุฬาภรณรราชวิทยาลัยได้รับการพัฒนาความสามารถด้านวิทยาศาสตร์ และคณิตศาสตร์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186217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6862575" y="6949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23950"/>
              </p:ext>
            </p:extLst>
          </p:nvPr>
        </p:nvGraphicFramePr>
        <p:xfrm>
          <a:off x="344794" y="1291130"/>
          <a:ext cx="8424936" cy="496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0307"/>
                <a:gridCol w="7394629"/>
              </a:tblGrid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ของเขตพื้นที่แห่งนี้ได้ระดับคะแนนรายสถานศึกษา ตั้งแต่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ของเขตพื้นที่แห่งนี้ได้ระดับคะแนนรายสถานศึกษา ตั้งแต่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ของเขตพื้นที่แห่งนี้ได้ระดับคะแนนรายสถานศึกษา ตั้งแต่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ของเขตพื้นที่แห่งนี้ได้ระดับคะแนนรายสถานศึกษา ตั้งแต่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ของเขตพื้นที่แห่งนี้ได้ระดับคะแนนรายสถานศึกษา ตั้งแต่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08988" y="67721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เกณฑ์การให้คะแนนระดับเขตพื้นที่การศึกษา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243655" y="362132"/>
            <a:ext cx="446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601670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15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7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90</a:t>
                  </a:r>
                  <a:endParaRPr lang="en-US" sz="8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kern="0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8</a:t>
              </a: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0</a:t>
              </a:r>
            </a:p>
          </p:txBody>
        </p:sp>
        <p:grpSp>
          <p:nvGrpSpPr>
            <p:cNvPr id="20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19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lang="en-US" sz="8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296260" y="1164048"/>
            <a:ext cx="8236179" cy="4860937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52" y="1976534"/>
            <a:ext cx="7512092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กรอกข้อมูลผ่านระบบรายงานตัวชี้วัดตามแผนปฏิบัติราชการ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(Action Plan Report System : ARS) </a:t>
            </a:r>
          </a:p>
          <a:p>
            <a:r>
              <a:rPr lang="en-US" sz="24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http://ars.psdg-obec.go.th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J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แนบแบบฟอร์มอ้างอิง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ARS 17 (1)</a:t>
            </a:r>
            <a:endParaRPr lang="th-TH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38119" y="332656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0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641" y="260648"/>
            <a:ext cx="4680520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3" y="1443835"/>
            <a:ext cx="7940397" cy="381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7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88" y="19685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18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อัตราส่วนผู้เรียนระดับก่อนประถมศึกษา/		ประชากรกลุ่มอายุ 3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 ปี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539552" y="3068960"/>
            <a:ext cx="7850187" cy="280831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576" y="3284984"/>
            <a:ext cx="7518046" cy="244827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r>
              <a:rPr lang="th-TH" sz="2800" dirty="0" smtClean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จำนวนประชากรกลุ่มอายุ 3 - 5 ปี ในปี พ.ศ. 255</a:t>
            </a:r>
            <a:r>
              <a:rPr lang="th-TH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948264" y="4146657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509120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355329" y="3501008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จำนวนผู้เข้าเรียนระดับก่อนประถมศึกษา 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ปีการศึกษา 2559</a:t>
            </a:r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381328"/>
            <a:ext cx="756084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ใช้ข้อมูลจำนวนประชากรจากกระทรวงมหาดไทย ณ ธันวาคม 255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2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987824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291130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144" y="2623"/>
                <a:ext cx="982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42.46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31" y="2115"/>
              <a:ext cx="953" cy="1008"/>
              <a:chOff x="873" y="2124"/>
              <a:chExt cx="953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73" y="2124"/>
                <a:ext cx="953" cy="908"/>
                <a:chOff x="677" y="2112"/>
                <a:chExt cx="927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77" y="2320"/>
                  <a:ext cx="927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4000" b="1" dirty="0" smtClean="0">
                      <a:solidFill>
                        <a:srgbClr val="FF0000"/>
                      </a:solidFill>
                    </a:rPr>
                    <a:t>42.45</a:t>
                  </a:r>
                  <a:endParaRPr lang="en-US" sz="5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729" cy="718"/>
              <a:chOff x="864" y="1260"/>
              <a:chExt cx="729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893" y="1383"/>
                <a:ext cx="70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42.44</a:t>
                </a:r>
                <a:endParaRPr lang="en-US" sz="4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23" y="1301"/>
              <a:ext cx="4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b="1" dirty="0" smtClean="0">
                  <a:solidFill>
                    <a:srgbClr val="FF0000"/>
                  </a:solidFill>
                </a:rPr>
                <a:t>42.43 </a:t>
              </a:r>
              <a:endParaRPr lang="en-US" sz="16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75" y="2582"/>
                <a:ext cx="93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42.47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+/- 0.01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323528" y="984425"/>
            <a:ext cx="8424936" cy="5040560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2" y="260648"/>
            <a:ext cx="54024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sz="32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755576" y="1058856"/>
            <a:ext cx="7632848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ตรวจสอบข้อมูล จำนวนประชากรวัยเรียนกลุ่มอายุ 3-5 ปี ของเขตพื้นที่การศึกษาจากข้อมูลกรมการปกครอง กระทรวงมหาดไทย และข้อมูลจากการ     สำมะโนประชากรวัยเรียนของสถานศึกษา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การรับนักเรียนและประชาสัมพันธ์และรณรงค์ให้ผู้ปกครองและผู้เกี่ยวข้องได้รับทราบเกี่ยวกับกฎหมายการจัดการศึกษาภาคบังคับ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ร่วมกับสถานศึกษาทุกสังกัดวางแผนการรับนักเรียนชั้นก่อนประถมศึกษาประถมศึกษาปีที่ 1มัธยมศึกษาปีที่ 1 และชั้นมัธยมศึกษาปีที่ 4 ให้มีสิทธิและโอกาสในการเข้าเรียนทุกคน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สำรวจข้อมูลจำนวนนักเรียนกลุ่มอายุ 3-5 ปี ที่เรียนในสถานศึกษาในสังกัดและนอกสังกัด </a:t>
            </a:r>
            <a:r>
              <a:rPr lang="th-TH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และการจัดการเรียนโดยครอบครัวและองค์กร จัดสรุปรายงานผลการรับนักเรียนและการจัดการศึกษาระดับก่อนประถมศึกษาประจำปีการศึกษา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รายงานผลการจัดการศึกษาระดับก่อนประถมศึกษาหรือเทียบเท่า โดยใช้ข้อมูล ณ วันที่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10มิถุนายน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  <a:tab pos="685800" algn="l"/>
                <a:tab pos="1084263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สรุปสภาพปัญหาอุปสรรคในการรับเด็กเข้าเรียนชั้นก่อนประถมศึกษา และการรณรงค์ให้เรียนต่อชั้นประถมศึกษาปีที่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หรือการศึกษาภาคบังคับ และหาแนวทางแก้ไขร่วมกับทุกฝ่ายที่เกี่ยวข้อง ได้แก่ สถานศึกษาในสังกัดและนอกสังกัด สำนักงานคณะกรรมการการศึกษาขั้นพื้นฐาน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2377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19 	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อัตราส่วนผู้เรียนระดับประถมศึกษา/ประชากร		กลุ่มอายุ 6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11 ปี</a:t>
            </a: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73630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27980" y="2916734"/>
            <a:ext cx="7518046" cy="24482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04248" y="350100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600" y="4077072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979712" y="3068960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จำนวนผู้เรียนชั้นประถมศึกษา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ปีที่ 1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ปีการศึกษา 2559  </a:t>
            </a:r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381328"/>
            <a:ext cx="756084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*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ใช้ข้อมูลจำนวนประชากรจากกระทรวงมหาดไทย ณ ธันวาคม 255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907704" y="4293096"/>
            <a:ext cx="4572000" cy="10361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จำนวนประชากรกลุ่มอายุ 6 - 11 ปี </a:t>
            </a: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ในปี พ.ศ. 255</a:t>
            </a:r>
            <a:r>
              <a:rPr lang="th-TH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48965" y="126596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151" y="2623"/>
                <a:ext cx="971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71.28</a:t>
                </a:r>
                <a:endParaRPr lang="en-US" sz="4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291" y="2115"/>
              <a:ext cx="963" cy="1008"/>
              <a:chOff x="833" y="2124"/>
              <a:chExt cx="963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33" y="2124"/>
                <a:ext cx="963" cy="908"/>
                <a:chOff x="638" y="2112"/>
                <a:chExt cx="936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38" y="2320"/>
                  <a:ext cx="931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600" b="1" dirty="0" smtClean="0">
                      <a:solidFill>
                        <a:srgbClr val="FF0000"/>
                      </a:solidFill>
                    </a:rPr>
                    <a:t>71.27 </a:t>
                  </a:r>
                  <a:endParaRPr lang="en-US" sz="36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725" cy="718"/>
              <a:chOff x="864" y="1260"/>
              <a:chExt cx="725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896" y="1383"/>
                <a:ext cx="69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71.26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26" y="1301"/>
              <a:ext cx="4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b="1" dirty="0" smtClean="0">
                  <a:solidFill>
                    <a:srgbClr val="FF0000"/>
                  </a:solidFill>
                </a:rPr>
                <a:t>71.25 </a:t>
              </a:r>
              <a:endParaRPr lang="en-US" sz="16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71" y="2582"/>
                <a:ext cx="94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71.29</a:t>
                </a:r>
                <a:endParaRPr lang="en-US" sz="4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73853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+/-0.01 สำเร็จ/ไม่สำเร็จ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611560" y="1628800"/>
            <a:ext cx="8064895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1" y="260648"/>
            <a:ext cx="540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187624" y="1622268"/>
            <a:ext cx="69127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ตรวจสอบข้อมูล จำนวนประชากรวัยเรียนกลุ่มอายุ 6-11 ปี ของเขตพื้นที่การศึกษาจากข้อมูลกรมการปกครอง กระทรวงมหาดไทย และข้อมูลจากการสำมะโนประชากรวัยเรียนของสถานศึกษา</a:t>
            </a:r>
            <a:endParaRPr lang="en-US" sz="7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ประกาศการรับนักเรียนและประชาสัมพันธ์และรณรงค์ให้ผู้ปกครองและผู้เกี่ยวข้อง ได้รับทราบเกี่ยวกับกฎหมายการจัดการศึกษาภาคบังคับ</a:t>
            </a:r>
            <a:endParaRPr lang="en-US" sz="7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ร่วมกับสถานศึกษาทุกสังกัดวางแผนการรับนักเรียนชั้นก่อนประถมศึกษา ประถมศึกษาปีที่ 1 มัธยมศึกษาปีที่ 1 และชั้นมัธยมศึกษา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ปีที่ 4 ให้มีสิทธิและโอกาสในการเข้าเรียนทุกคน</a:t>
            </a:r>
            <a:endParaRPr lang="en-US" sz="7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4. สำรวจข้อมูลจำนวนนักเรียน กลุ่มอายุ 6-11 ปี ที่เรียนในสถานศึกษาในสังกัดนอกสังกัด </a:t>
            </a:r>
            <a:r>
              <a:rPr lang="th-TH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และการจัดการเรียนโดยครอบครัวและองค์กร จัดสรุปรายงานผลการรับนักเรียนและการจัดการศึกษาประจำ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</a:t>
            </a:r>
            <a:endParaRPr lang="en-US" sz="7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5. รายงานผลการจัดการศึกษาระดับประถมศึกษาหรือเทียบเท่า 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โดยใช้ข้อมูล ณ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10 มิถุนายน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en-US" sz="7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6. สรุปสภาพปัญหาอุปสรรคในการรับเด็กเข้าเรียนชั้นประถมศึกษา และหาแนวทางแก้ไขร่วมกับทุกฝ่ายที่เกี่ยวข้อง ได้แก่ สถานศึกษาในสังกัดและนอกสังกัด สำนักงานคณะกรรมการการศึกษาขั้นพื้นฐาน</a:t>
            </a:r>
            <a:endParaRPr lang="th-TH" sz="3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20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ร้อยละของนักเรียนที่จบการศึกษาระดับก่อนประถมศึกษา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88032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576" y="2924944"/>
            <a:ext cx="7344816" cy="252027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789040"/>
            <a:ext cx="1152128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91382" y="4077072"/>
            <a:ext cx="57606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259632" y="2996952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จำนวนนักเรียนที่จบการศึกษาระดับ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ก่อนประถมศึกษา ปีการศึกษา  2558</a:t>
            </a: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115616" y="4333746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จำนวนนักเรียนต้นปีในชั้นสูงสุดของระดับก่อนประถมศึกษาทั้งหมด ปีการศึกษา  2558</a:t>
            </a:r>
          </a:p>
        </p:txBody>
      </p:sp>
    </p:spTree>
    <p:extLst>
      <p:ext uri="{BB962C8B-B14F-4D97-AF65-F5344CB8AC3E}">
        <p14:creationId xmlns:p14="http://schemas.microsoft.com/office/powerpoint/2010/main" val="4823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755576" y="404664"/>
            <a:ext cx="6445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ระดับสถานศึกษา</a:t>
            </a:r>
            <a:endParaRPr lang="en-US" sz="2800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11482"/>
              </p:ext>
            </p:extLst>
          </p:nvPr>
        </p:nvGraphicFramePr>
        <p:xfrm>
          <a:off x="251520" y="1443835"/>
          <a:ext cx="8640960" cy="51172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56559"/>
                <a:gridCol w="6984401"/>
              </a:tblGrid>
              <a:tr h="101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ระดับคุณภาพ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คำอธิบายระดับคุณภาพ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</a:tr>
              <a:tr h="1066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สถานศึกษาดำเนินกิจกรรมปลูกฝังและพัฒนาค่านิยมหลัก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 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ครบทุกประการ </a:t>
                      </a: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ให้กับนักเรียนอย่างสม่ำเสมอและต่อเนื่อง เน้นการปฏิบัติจริง จนเกิดเป็นพฤติกรรมที่ยั่งยืน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  <a:tr h="140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สถานศึกษาดำเนินกิจกรรมปลูกฝังและพัฒนาค่านิยมหลัก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 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ครบทุกประการ </a:t>
                      </a: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โดยมีการพัฒนาและประเมินอย่างเข้มข้นในแต่ละระดับขั้น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  <a:tr h="140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การดำเนินกิจกรรมที่มีแผน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ขั้นตอน วิธีการ กระบวนการ ที่สามารถอ้างอิงเพื่อเป็นบรรทัดฐาน หรือตัวอย่างการดำเนินงานได้ ครอบคลุมค่านิยมหลักของคนไทยทั้ง </a:t>
                      </a:r>
                      <a:r>
                        <a:rPr lang="en-US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  <a:endParaRPr lang="en-US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77180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291130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3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dirty="0" smtClean="0">
                      <a:solidFill>
                        <a:srgbClr val="FF0000"/>
                      </a:solidFill>
                    </a:rPr>
                    <a:t>90 </a:t>
                  </a:r>
                  <a:endParaRPr lang="en-US" sz="5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3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85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80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+/- 5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21 	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ร้อยละของนักเรียนที่จบการศึกษา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ภาคบังคับ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44827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59879" y="2927367"/>
            <a:ext cx="7518046" cy="216023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660232" y="3645024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005064"/>
            <a:ext cx="532859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2051720" y="2935397"/>
            <a:ext cx="3744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จำนวนนักเรียนที่จบ ม.3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 2558</a:t>
            </a: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547664" y="4077072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จำนวนนักเรียนต้นปี ชั้น ม.3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 ปีการศึกษา  2558</a:t>
            </a:r>
          </a:p>
        </p:txBody>
      </p:sp>
    </p:spTree>
    <p:extLst>
      <p:ext uri="{BB962C8B-B14F-4D97-AF65-F5344CB8AC3E}">
        <p14:creationId xmlns:p14="http://schemas.microsoft.com/office/powerpoint/2010/main" val="3232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291130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3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dirty="0" smtClean="0">
                      <a:solidFill>
                        <a:srgbClr val="FF0000"/>
                      </a:solidFill>
                    </a:rPr>
                    <a:t>90 </a:t>
                  </a:r>
                  <a:endParaRPr lang="en-US" sz="5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3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85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80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+/- 5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22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ร้อยละของนักเรียนที่จบการศึกษาระดับมัธยมศึกษาตอนปลาย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88032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59879" y="2874202"/>
            <a:ext cx="7518046" cy="266429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16216" y="3933056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4365104"/>
            <a:ext cx="518457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115616" y="3295437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จำนวนนักเรียนที่จบการศึกษามัธยมศึกษา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ตอนปลาย ปีการศึกษา  2558</a:t>
            </a: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763688" y="4437112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จำนวนนักเรียนต้นปี ม.6 ทั้งหมด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ปีการศึกษา  2558</a:t>
            </a:r>
          </a:p>
        </p:txBody>
      </p:sp>
    </p:spTree>
    <p:extLst>
      <p:ext uri="{BB962C8B-B14F-4D97-AF65-F5344CB8AC3E}">
        <p14:creationId xmlns:p14="http://schemas.microsoft.com/office/powerpoint/2010/main" val="9924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87163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3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dirty="0" smtClean="0">
                      <a:solidFill>
                        <a:srgbClr val="FF0000"/>
                      </a:solidFill>
                    </a:rPr>
                    <a:t>90 </a:t>
                  </a:r>
                  <a:endParaRPr lang="en-US" sz="5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3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85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80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517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+/- 5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23 	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ร้อยละของนักเรียนประถมศึกษา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ออกกลางคัน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1.5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299695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50100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717032"/>
            <a:ext cx="5400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043608" y="2943618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จำนวนนักเรียนออกกลางคันระดับประถมศึกษา ปีการศึกษา 2558 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043608" y="3889593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จำนวนนักเรียนระดับประถมศึกษา ปีการศึกษา 2558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635896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3555" y="144383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41" y="2707"/>
              <a:ext cx="1088" cy="1143"/>
              <a:chOff x="2076" y="2364"/>
              <a:chExt cx="1120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076" y="2623"/>
                <a:ext cx="1120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0.06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0.07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727" cy="718"/>
              <a:chOff x="864" y="1260"/>
              <a:chExt cx="727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893" y="1383"/>
                <a:ext cx="6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0.08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483" y="1261"/>
              <a:ext cx="5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0.10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94" cy="1188"/>
              <a:chOff x="2094" y="2364"/>
              <a:chExt cx="109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00" y="2582"/>
                <a:ext cx="108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0.05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+/- 0.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24 	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ร้อยละของนักเรียนมัธยมศึกษาตอนต้น		ออกกลางคัน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91778" y="2916734"/>
            <a:ext cx="7518046" cy="180840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50100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600" y="3789040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043608" y="2996952"/>
            <a:ext cx="5112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จำนวนนักเรียนออกกลางคันระดับมัธยมศึกษาตอนต้น ปีการศึกษา 2558 </a:t>
            </a: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403648" y="3807713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จำนวนนักเรียนระดับมัธยมศึกษาตอนต้น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2558</a:t>
            </a:r>
          </a:p>
        </p:txBody>
      </p:sp>
    </p:spTree>
    <p:extLst>
      <p:ext uri="{BB962C8B-B14F-4D97-AF65-F5344CB8AC3E}">
        <p14:creationId xmlns:p14="http://schemas.microsoft.com/office/powerpoint/2010/main" val="13083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915816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3555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41" y="2707"/>
              <a:ext cx="1088" cy="1143"/>
              <a:chOff x="2076" y="2364"/>
              <a:chExt cx="1120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076" y="2623"/>
                <a:ext cx="1120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0.70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0.71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727" cy="718"/>
              <a:chOff x="864" y="1260"/>
              <a:chExt cx="727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893" y="1383"/>
                <a:ext cx="6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0.72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481" y="1261"/>
              <a:ext cx="5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0.73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94" cy="1188"/>
              <a:chOff x="2094" y="2364"/>
              <a:chExt cx="109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00" y="2582"/>
                <a:ext cx="108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0.69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92696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+/- 0.2 หน่วย ต่อ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25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ร้อยละของนักเรียนมัธยมศึกษา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ตอนปลายออกกลางคัน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3568" y="2906101"/>
            <a:ext cx="7518046" cy="180019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50100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645024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043608" y="2871609"/>
            <a:ext cx="5112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จำนวนนักเรียนออกกลางคันระดับมัธยมศึกษาตอนปลาย ปีการศึกษา 2558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403648" y="3807713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จำนวนนักเรียนระดับมัธยมศึกษาตอนปลาย ปีการศึกษา 2558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6949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601670" y="222195"/>
            <a:ext cx="6445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ระดับสถานศึกษา</a:t>
            </a:r>
            <a:endParaRPr lang="en-US" sz="2800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16020"/>
              </p:ext>
            </p:extLst>
          </p:nvPr>
        </p:nvGraphicFramePr>
        <p:xfrm>
          <a:off x="179512" y="833015"/>
          <a:ext cx="8784976" cy="55686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32978"/>
                <a:gridCol w="7751998"/>
              </a:tblGrid>
              <a:tr h="508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ระดับคุณภาพ</a:t>
                      </a:r>
                      <a:endParaRPr lang="en-US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คำอธิบายระดับคุณภาพ</a:t>
                      </a:r>
                      <a:endParaRPr lang="en-US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</a:tr>
              <a:tr h="202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การดำเนินกิจกรรมที่มีแผน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วิธีการ กระบวนการ ที่สามารถอ้างอิงเพื่อเป็นบรรทัดฐานหรือตัวอย่างการดำเนินงานได้ ครอบคลุมค่านิยมหลักของคนไทย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24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ผู้บริหาร ครู นักเรียน และเครือข่ายผู้ปกครอง ชุมชน หน่วยงานภาครัฐ หนวยงานภาคเอกชน เข้ามามีส่วนร่วมในการส่งเสริม สนบสนุน และจัดกิจกรรมดำเนินงานตามนโยบายค่านิยมหลักของคนไทย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24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ได้รับรางวัลที่เกี่ยวกับค่านิยมหลักของไทย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 ตั้งแต่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ระดับเขตพื้นที่การศึกษาขึ้นไปอย่างน้อย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18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288" y="6113424"/>
            <a:ext cx="910858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ตรวจสอบรางวัลที่สถานศึกษา ผู้บริหาร ครู หรือนักเรียนได้รบเกี่ยวกับค่านิยมหลักของคนไทย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ประการ ย้อนหลังไม่เกิน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ได้แก่ เกียรติบัตร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เหรียญรางวัล ถ้วยรางวัล โล่รางวัล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13184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3555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2" y="2707"/>
              <a:ext cx="1067" cy="1143"/>
              <a:chOff x="2088" y="2364"/>
              <a:chExt cx="1099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088" y="2623"/>
                <a:ext cx="1099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0.76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0.77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727" cy="718"/>
              <a:chOff x="864" y="1260"/>
              <a:chExt cx="727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893" y="1383"/>
                <a:ext cx="6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0.78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481" y="1261"/>
              <a:ext cx="5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0.79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94" cy="1188"/>
              <a:chOff x="2094" y="2364"/>
              <a:chExt cx="109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00" y="2582"/>
                <a:ext cx="108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0.75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76470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+/- 0.2 หน่วย ต่อ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26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ระดับความสำเร็จของการดำเนินการจัดเก็บข้อมูลผลการเรียนรายบุคคลระบบออนไลน์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217874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296260" y="1749245"/>
            <a:ext cx="7850187" cy="2633237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12284" y="1874419"/>
            <a:ext cx="7518046" cy="2355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ได้สร้างระบบเพื่อให้สถานศึกษาทุกแห่งรายงานผลการเรียน โดยประมวลผลผ่านระบบ </a:t>
            </a:r>
            <a:r>
              <a:rPr lang="en-US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SchoolMIS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สำหรับโรงเรียนสังกัด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และสำนักงานบริหารการศึกษาพิเศษ และผ่านระบบ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SGS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สำหรับโรงเรียนมัธยมศึกษา โดยโรงเรียนยืนยันข้อมูลสมบูรณ์ตามกำหนดการจัดเก็บข้อมูลผลการเรียนอย่างเป็นระบบ เป็นกลไกในการพัฒนา ติดตาม ตรวจสอบ และประเมินผลการดำเนินงานด้านการสอนของสถานศึกษา ทั้งในระดับประถมศึกษา และมัธยมศึกษา</a:t>
            </a:r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8965" y="4650640"/>
            <a:ext cx="612270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ประเมินโดยใช้ระบบ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SchoolMIS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สำหรับสังกัด </a:t>
            </a:r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สพป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และ </a:t>
            </a:r>
          </a:p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SGS Online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สำหรับโรงเรียนสังกัด </a:t>
            </a:r>
            <a:r>
              <a:rPr lang="th-TH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 </a:t>
            </a:r>
          </a:p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เมื่อโรงเรียนยืนยันข้อมูลสมบูรณ์ตามกำหนดกรอบเวลา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556626" y="585610"/>
            <a:ext cx="354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12227"/>
              </p:ext>
            </p:extLst>
          </p:nvPr>
        </p:nvGraphicFramePr>
        <p:xfrm>
          <a:off x="601670" y="1397000"/>
          <a:ext cx="7635250" cy="3253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4992"/>
                <a:gridCol w="5730258"/>
              </a:tblGrid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ผลการประเมิน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ไม่ครบถ้วน</a:t>
                      </a:r>
                    </a:p>
                  </a:txBody>
                  <a:tcPr/>
                </a:tc>
              </a:tr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22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ครบถ้วน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296260" y="845424"/>
            <a:ext cx="8398775" cy="517956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1" y="260648"/>
            <a:ext cx="540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620250" y="1062682"/>
            <a:ext cx="792208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th-TH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สพป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ศีกษา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วิเคราะห์และวางแผนการบริหารจัดการข้อมูลผลการเรียนและการออกหลักฐานทางการศึกษา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พัฒนาบุคลากรระดับสถานศึกษาให้มีความรู้ความสามารถในการจัดการข้อมูลสารสนเทศ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กำกับ ติดตาม ส่งเสริม สนับสนุนให้หน่อยงานระดับสถานศึกษาดำเนินการจัดทำข้อมูลพื้นฐานทางการศึกษาด้วยโปรแกรม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SchoolMIS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SGS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ให้เป็นไปตามที่กำหนด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ระดับสถานศึกษา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ศึกษาวิเคราะห์และวางแผนการบริหารจัดการการจัดเก็บข้อมูลนักเรียนรายบุคคล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แต่งตั้งคำสั่งกำหนดตัวบุคคลในการรับผิดชอบข้อมูลผลการเรียนและการออกหลักฐานทางการศึกษา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บันทึกข้อมูลผลการเรียนของนักเรียนรายบุคคลด้วย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SchoolMIS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SGS online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หรือโปรแกรมอื่นใดที่โรงเรียนใช้งานในปัจจุบัน และส่งฐานข้อมูลโดยอาจแปลงฐานข้อมูลจากโปรแกรมที่ใช้งาน แปลงเป็นฐานโปรแกรม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SGS offline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และคำนวณค่า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GPA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upload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ฐานข้อมูลขึ้นประมวลผลรวบรวมบน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SGS online 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ตามที่ สพฐ 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7369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27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ร้อยละของนักเรียนที่ได้รับการสนับสนุนค่าใช้จ่ายในการจัดการศึกษาขั้นพื้นฐาน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217874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343" y="174924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25699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3568" y="247302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จำนวนนักเรียนที่ได้รับการสนับสนุนค่าใช้จ่าย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ในการจัดการศึกษาขั้นพื้นฐาน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27629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99592" y="3581705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197655" y="3581705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จำนวนนักเรียนทั้งหมด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9552" y="4858984"/>
            <a:ext cx="79063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ใช้ข้อมูล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มิถุนายน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สรุปรายงานการการสนับสนุนค่าใช้จ่ายในการจัดการศึกษาขั้นพื้นฐาน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467544" y="4650640"/>
            <a:ext cx="8064895" cy="1152128"/>
          </a:xfrm>
          <a:prstGeom prst="bracketPair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347864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3555" y="144383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4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90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3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85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80</a:t>
              </a:r>
              <a:endParaRPr lang="en-US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251520" y="713602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+/- 5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6949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22" y="1138424"/>
            <a:ext cx="7535361" cy="47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5736" y="18864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0" y="1321797"/>
            <a:ext cx="7305717" cy="45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89" y="985720"/>
            <a:ext cx="7238021" cy="488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 l="55219" t="27950" r="9344" b="11151"/>
          <a:stretch>
            <a:fillRect/>
          </a:stretch>
        </p:blipFill>
        <p:spPr bwMode="auto">
          <a:xfrm>
            <a:off x="467544" y="1556792"/>
            <a:ext cx="820891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5736" y="18864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6949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601670" y="222195"/>
            <a:ext cx="6445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ระดับสถานศึกษา</a:t>
            </a:r>
            <a:endParaRPr lang="en-US" sz="2800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78171"/>
              </p:ext>
            </p:extLst>
          </p:nvPr>
        </p:nvGraphicFramePr>
        <p:xfrm>
          <a:off x="179512" y="853926"/>
          <a:ext cx="8784976" cy="52029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7732"/>
                <a:gridCol w="7867244"/>
              </a:tblGrid>
              <a:tr h="545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ระดับคุณภาพ</a:t>
                      </a:r>
                      <a:endParaRPr lang="en-US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คำอธิบายระดับคุณภาพ</a:t>
                      </a:r>
                      <a:endParaRPr lang="en-US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</a:tr>
              <a:tr h="41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th-TH" sz="18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การดำเนินกิจกรรมที่มีแผน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วิธีการ กระบวนการ ที่สามารถอ้างอิงเพื่อเป็นบรรทัดฐานหรือตัวอย่างการดำเนินงานได้ ครอบคลุมค่านิยมหลักของคนไทย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24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ผู้บริหาร ครู นักเรียน และเครือข่ายผู้ปกครอง ชุมชน หน่วยงานภาครัฐ หนวยงานภาคเอกชน เข้ามามีส่วนร่วมในการส่งเสริม สนับสนุน และจัดกิจกรรมดำเนินงานตามนโยบายค่านิยมหลักของคนไทย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24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ได้รับรางวัลที่เกี่ยวกับค่านิยมหลักของไทย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 ตั้งแต่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ระดับเขตพื้นที่การศึกษาขึ้นไปครบทั้ง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th-TH" sz="18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88" y="6113424"/>
            <a:ext cx="910858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ตรวจสอบรางวัลที่สถานศึกษา ผู้บริหาร ครู หรือนักเรียนได้รบเกี่ยวกับค่านิยมหลักของคนไทย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ประการ ย้อนหลังไม่เกิน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ได้แก่ เกียรติบัตร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เหรียญรางวัล ถ้วยรางวัล โล่รางวัล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5736" y="6949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713180"/>
            <a:ext cx="6325021" cy="332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39" y="4146177"/>
            <a:ext cx="5653296" cy="257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5736" y="6949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7" y="583569"/>
            <a:ext cx="6425368" cy="605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7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5736" y="6949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" y="727944"/>
            <a:ext cx="6070320" cy="582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28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ระดับความสำเร็จของการส่งเสริม สนับสนุน และพัฒนางานแนะแนวให้มีความเข้มแข็ง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249096" y="1749245"/>
            <a:ext cx="8437703" cy="49092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5245" tIns="36830" rIns="55245" bIns="36830" numCol="1" spcCol="1270" anchor="t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ความสำเร็จของการส่งเสริม สนับสนุน และพัฒนางานแนะแนวให้มีความเข้มแข็ง พิจารณาจากการดำเนินงานของสำนักงานเขตพื้นที่การศึกษาภายใต้แผนปฏิบัติการประจำปีงบประมาณ พ.ศ. 2559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จัดทำโครงการ/กิจกรรมส่งเสริม สนับสนุน และพัฒนางานแนะแนวการศึกษาและอาชีพในระดับเขตพื้นที่การศึกษาให้สอดคล้องกับนโยบายของกระทรวงศึกษาธิการ กลยุทธ์/จุดเน้น ของ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และมติคณะรัฐมนตรี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พัฒนาครูแนะแนวทุกโรงเรียนให้มีความรู้ ความเข้าใจ และสามารถจัดกระบวนการแนะแนวครบทุกขั้นตอนได้ โดยเฉพาะ ม. 3 และ ม.ปลาย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กำหนดให้การแนะแนวการศึกษาและอาชีพแก่นักเรียนระดับ ม.3 และ ม.ปลาย เป็นเป้าหมายและตัวชีวัดผลการดำเนินงานประจำปี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ส่งเสริม สนับสนุนสถานศึกษาทุกแห่งให้กำหนดการแนะแนวการศึกษาและอาชีพแก่นักเรียนม. 3 และม.ปลาย เป็นเป้าหมายตัวชีวัด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นิเทศ ติดตาม การดำเนินงานแนะแนวการศึกษาและอาชีพให้สถานศึกษา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รายงานผลส่ง สำนักวิชาการ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79512" y="1138425"/>
            <a:ext cx="3761012" cy="504056"/>
          </a:xfrm>
          <a:noFill/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pic>
        <p:nvPicPr>
          <p:cNvPr id="2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79512" y="18864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+/-1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โดยกำหนดเกณฑ์การให้คะแนนดังนี้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5" y="1138424"/>
            <a:ext cx="6913086" cy="503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6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22195"/>
            <a:ext cx="6205680" cy="295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3093120"/>
            <a:ext cx="6046560" cy="37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3555" y="3581705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(ต่อ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87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1064" y="260648"/>
            <a:ext cx="554461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833015"/>
            <a:ext cx="6994666" cy="554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2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448966" y="1628800"/>
            <a:ext cx="8227490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6064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29	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ร้อยละของสถานศึกษาที่มีความเข้มแข็งในการดำเนินงานแนะแนวการศึกษาและอาชีพ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670" y="1596540"/>
            <a:ext cx="8394221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เรื่องการเตรียมความพร้อมแก่กำลังแรงงานก่อนเข้าสู่ตลาดแรงงาน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โดย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จัดกิจกรรมแนะแนว ตามหลักสูตรแกนกลางการศึกษา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ขั้นพื้นฐาน พุทธศักราช 2551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จัดกิจกรรมแนะแนว ตามนโยบายลดเวลาเรียนเพิ่มเวลารู้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เพื่อการพัฒนาศักยภาพผู้เรียนใน 4 ด้าน คือ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(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พัฒนาสมอง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(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พัฒนาจิตใจ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Hand (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พัฒนาทักษะการปฏิบัติ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พัฒนาสุขภาพ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จัดบริการแนะแนว 5 บริการ ได้แก่บริการรวบรวมข้อมูล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นักเรียน บริการสนเทศการบริการให้คำปรึกษา บริการจัดวางตัว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 และบริการติดตามและประเมินผล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โครงการแนะแนวการศึกษาและอาชีพ</a:t>
            </a:r>
          </a:p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29	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ร้อยละของสถานศึกษาที่มีความเข้มแข็งในการดำเนินงานแนะแนวการศึกษาและอาชีพ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260" y="15965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207360"/>
            <a:ext cx="7850187" cy="273630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27980" y="2343166"/>
            <a:ext cx="7518046" cy="24482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04248" y="3213710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600" y="3429000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365195" y="2574325"/>
            <a:ext cx="5439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สถานศึกษาที่มีความเข้มแข็งในการดำเนินงานแนะแนวการศึกษาและอาชีพ 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527050" y="35817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สถานศึกษาทั้งหมดตามเป้าหมาย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01" y="860131"/>
            <a:ext cx="564449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เกณฑ์การให้คะแนนระดับเขตพื้นที่การศึกษา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2923"/>
              </p:ext>
            </p:extLst>
          </p:nvPr>
        </p:nvGraphicFramePr>
        <p:xfrm>
          <a:off x="457200" y="1614033"/>
          <a:ext cx="8085130" cy="5012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406"/>
                <a:gridCol w="6070724"/>
              </a:tblGrid>
              <a:tr h="496878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ความหมาย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57626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ระดับที่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สถานศึกษา ร้อยละ 40 ขึ้นไป ของ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สพท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ได้คะแนนรายสถานศึกษา ตั้งแต่ 4 ขึ้นไป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87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ระดับที่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สถานศึกษา ร้อยละ 50 ขึ้นไป ของ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สพท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ได้คะแนนรายสถานศึกษา ตั้งแต่ 4 ขึ้นไป</a:t>
                      </a:r>
                      <a:endParaRPr lang="th-TH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87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ระดับที่ 3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สถานศึกษา ร้อยละ 60 ขึ้นไป ของ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สพท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ได้คะแนนรายสถานศึกษา ตั้งแต่ 4 ขึ้นไป</a:t>
                      </a:r>
                      <a:endParaRPr lang="th-TH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87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ระดับที่ 4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สถานศึกษา ร้อยละ 70 ขึ้นไป ของ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สพท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ได้คะแนนรายสถานศึกษา ตั้งแต่ 4 ขึ้นไป</a:t>
                      </a:r>
                      <a:endParaRPr lang="th-TH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87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ระดับที่ 5</a:t>
                      </a:r>
                      <a:endParaRPr lang="th-TH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สถานศึกษา ร้อยละ 80 ขึ้นไป ของ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สพท</a:t>
                      </a:r>
                      <a:r>
                        <a:rPr lang="th-TH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ได้คะแนนรายสถานศึกษา ตั้งแต่ 4 ขึ้นไป</a:t>
                      </a:r>
                      <a:endParaRPr lang="th-TH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ตัวยึดหมายเลขภาพนิ่ง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AAFC8A-759B-4A2D-95EF-974B848F5C6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3308" y="5314732"/>
            <a:ext cx="647668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ผู้บริหารสถานศึกษากำกับ ติดตาม นิเทศการดำเนินงานกิจกรรมเสริมสร้างกิจกรม และตรวจสอบรางวัลที่สถานศึกษา ผู้บริหาร ครู หรือนักเรียนย้อนหลังไม่เกิน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รวบรวมผลรายงาน สพป/สพม.</a:t>
            </a:r>
            <a:endParaRPr lang="en-US" dirty="0"/>
          </a:p>
        </p:txBody>
      </p:sp>
      <p:sp>
        <p:nvSpPr>
          <p:cNvPr id="17" name="สี่เหลี่ยมผืนผ้า 10"/>
          <p:cNvSpPr/>
          <p:nvPr/>
        </p:nvSpPr>
        <p:spPr>
          <a:xfrm>
            <a:off x="216919" y="404664"/>
            <a:ext cx="835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สพม. และสถานศึกษา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8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3309" y="1284030"/>
            <a:ext cx="64136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แต่งตั้ง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คณะกรรมการ/คณะทำงาน/ผู้รับผิดชอบ เพื่อกำหนดมาตรการ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และแนว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ทางการปฏิบัติการ  ในระดับ สพป. / สพ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3309" y="2503304"/>
            <a:ext cx="6413611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สำนักงานเขตพื้นที่การศึกษาติดตาม นิเทศ และประเมินสถานศึกษาที่ดำเนินการเกี่ยวกับค่านิยมหลัก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ประการอย่างเป็น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รูปธรรม</a:t>
            </a:r>
          </a:p>
          <a:p>
            <a:pPr algn="ctr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</a:t>
            </a:r>
            <a:r>
              <a:rPr lang="th-TH" dirty="0">
                <a:solidFill>
                  <a:srgbClr val="D105C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และรอบ </a:t>
            </a:r>
            <a:r>
              <a:rPr lang="en-US" dirty="0">
                <a:solidFill>
                  <a:srgbClr val="D105C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>
                <a:solidFill>
                  <a:srgbClr val="D105C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en-US" dirty="0">
              <a:solidFill>
                <a:srgbClr val="D105C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3310" y="3887115"/>
            <a:ext cx="64136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รวบรวม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 สรุปรายงานผลในระบบ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จัดทำเอกสารประกอบการรายงาน โดยแนบไฟล์เอกสารหลักฐาน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ตามแบบรายงานตัวชี้วัด เพื่อใช้เป็นหลักฐานอ้างอิงต่อสำนักงานคณะกรรมการการศึกษาขั้นพื้นฐาน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724705" y="2207360"/>
            <a:ext cx="763525" cy="2959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724705" y="3576420"/>
            <a:ext cx="763525" cy="2959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724705" y="5118221"/>
            <a:ext cx="763525" cy="2959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01" y="860131"/>
            <a:ext cx="477887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เกณฑ์การให้คะแนนระดับสถานศึกษา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6" y="1489075"/>
            <a:ext cx="6245461" cy="508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1517900" y="188640"/>
            <a:ext cx="488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แบบฟอร์มการรายงาน 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29-1</a:t>
            </a:r>
            <a:endParaRPr lang="en-US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9" y="833014"/>
            <a:ext cx="6646117" cy="290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42" y="4094788"/>
            <a:ext cx="6450483" cy="254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1517900" y="188640"/>
            <a:ext cx="488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แบบฟอร์มการรายงาน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29-2</a:t>
            </a:r>
            <a:endParaRPr lang="en-US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" y="742191"/>
            <a:ext cx="5847660" cy="579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2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1517900" y="188640"/>
            <a:ext cx="488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แบบฟอร์มการรายงาน </a:t>
            </a:r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29-2</a:t>
            </a:r>
            <a:endParaRPr lang="en-US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725285"/>
            <a:ext cx="5444005" cy="596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4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1517900" y="188640"/>
            <a:ext cx="4886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แบบฟอร์มการรายงาน </a:t>
            </a:r>
            <a:r>
              <a:rPr lang="en-US" sz="2400" b="1" dirty="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29-2</a:t>
            </a:r>
            <a:endParaRPr lang="en-US" sz="24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9" y="985719"/>
            <a:ext cx="7815231" cy="290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5" y="4091313"/>
            <a:ext cx="7923961" cy="208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ร้อยละการยกระดับวิชาการโรงเรียน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ในฝัน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3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253" y="2306902"/>
            <a:ext cx="78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05774" y="2924944"/>
            <a:ext cx="7776864" cy="3045543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5071" y="3143391"/>
            <a:ext cx="7200800" cy="2592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h-TH" sz="2000" dirty="0" smtClean="0"/>
          </a:p>
          <a:p>
            <a:r>
              <a:rPr lang="th-TH" sz="2000" dirty="0" smtClean="0"/>
              <a:t>	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จำนวนโรงเรียนในฝันที่ผ่านเกณฑ์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จำนวนโรงเรียนในฝันทั้งหมดตามเป้าหมาย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30360" y="4137506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31640" y="4437112"/>
            <a:ext cx="5400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2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676" y="332656"/>
            <a:ext cx="4106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156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81" name="Rectangle 1"/>
          <p:cNvSpPr>
            <a:spLocks noChangeArrowheads="1"/>
          </p:cNvSpPr>
          <p:nvPr/>
        </p:nvSpPr>
        <p:spPr bwMode="auto">
          <a:xfrm>
            <a:off x="899592" y="2235349"/>
            <a:ext cx="74888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เกณฑ์การวัดคำนึงถึงจำนวนโรงเรียนในฝันที่มีผลสัมฤทธิ์การเรียน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สูง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ขึ้น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จากเดิมของฐานข้อมูลโรงเรียน ปีการศึกษา 255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3 หรือมากกว่า โดย</a:t>
            </a:r>
            <a:r>
              <a:rPr kumimoji="0" lang="th-TH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ให้โ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รงเรียนในฝัน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ทุกรุ่น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ตรวจสอบจาก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ผลสัมฤทธิ์การเรียนรู้ใน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กลุ่มสาระการเรียนรู้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วิทยาศาสตร์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คณิตศาสตร์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ภาษาไทย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ภาษาอังกฤษ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และสังคมศึกษา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ศาสนา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และวัฒนธรรม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ouble Bracket 16"/>
          <p:cNvSpPr/>
          <p:nvPr/>
        </p:nvSpPr>
        <p:spPr>
          <a:xfrm>
            <a:off x="467544" y="1511837"/>
            <a:ext cx="8064895" cy="4824535"/>
          </a:xfrm>
          <a:prstGeom prst="bracketPair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676" y="332656"/>
            <a:ext cx="4106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157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571451" y="1772816"/>
          <a:ext cx="7992887" cy="428166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77471"/>
                <a:gridCol w="7015416"/>
              </a:tblGrid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โรงเรียนใ</a:t>
                      </a:r>
                      <a:r>
                        <a:rPr lang="en-US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นฝัน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ผ่านเกณฑ์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40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r>
                        <a:rPr lang="th-TH" sz="2400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คะแนน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โรงเรียนใ</a:t>
                      </a:r>
                      <a:r>
                        <a:rPr lang="en-US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นฝัน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ผ่านเกณฑ์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50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r>
                        <a:rPr lang="th-TH" sz="2400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คะแนน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โรงเรียนใ</a:t>
                      </a:r>
                      <a:r>
                        <a:rPr lang="en-US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นฝัน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ผ่านเกณฑ์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60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r>
                        <a:rPr lang="th-TH" sz="2400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คะแนน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โรงเรียนใ</a:t>
                      </a:r>
                      <a:r>
                        <a:rPr lang="en-US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นฝัน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ผ่านเกณฑ์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4 คะแนน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โรงเรียนใ</a:t>
                      </a:r>
                      <a:r>
                        <a:rPr lang="en-US" sz="24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นฝัน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ผ่านเกณฑ์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80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74320"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r>
                        <a:rPr lang="th-TH" sz="2400" dirty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คะแนน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31640" y="33265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แผนภูมิแสดงขั้นตอนการดำเนินงาน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29000" r="57775" b="15351"/>
          <a:stretch>
            <a:fillRect/>
          </a:stretch>
        </p:blipFill>
        <p:spPr bwMode="auto">
          <a:xfrm>
            <a:off x="683568" y="1628800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4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467544" y="1511837"/>
            <a:ext cx="8208912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2" y="313813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8529" name="Rectangle 1"/>
          <p:cNvSpPr>
            <a:spLocks noChangeArrowheads="1"/>
          </p:cNvSpPr>
          <p:nvPr/>
        </p:nvSpPr>
        <p:spPr bwMode="auto">
          <a:xfrm>
            <a:off x="755576" y="1909424"/>
            <a:ext cx="75608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2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ประสานงานกับโรงเรียนในการกรอกฐานข้อมูลของเว็บไซ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ต์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ของโครงการ คือ</a:t>
            </a: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542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http://www.labschools.com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542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  <a:tab pos="630238" algn="l"/>
              </a:tabLst>
            </a:pP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นำข้อมูลของโรงเรียนในเว็บไซต์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http://www.labschools.com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มากรอกในแบบฟอร์มรายงาน   ในรายวิชา (โดยจะ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upload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ไฟล์แบบฟอร์มลงในเว็บไซต์ของ </a:t>
            </a:r>
            <a:r>
              <a:rPr kumimoji="0" lang="th-TH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และ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upload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ไฟล์แบบฟอร์มรายงานขึ้นในเว็บไซด์ของ </a:t>
            </a:r>
            <a:r>
              <a:rPr kumimoji="0" lang="th-TH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32877" y="313813"/>
            <a:ext cx="4925079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8"/>
          <a:stretch/>
        </p:blipFill>
        <p:spPr bwMode="auto">
          <a:xfrm>
            <a:off x="456220" y="1381770"/>
            <a:ext cx="7826476" cy="418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467544" y="1511837"/>
            <a:ext cx="8064895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2" y="313813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1043608" y="4393639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แบบรายงาน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ARS (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ไฟล์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excel)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สามารถดาวน์โหลดได้จากเว็บไซต์ของ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ในเอกสารประกอบ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เอกสารอ้างอิง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http://ars.psdg-obec.go.th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1"/>
          <p:cNvCxnSpPr/>
          <p:nvPr/>
        </p:nvCxnSpPr>
        <p:spPr>
          <a:xfrm>
            <a:off x="755576" y="3933056"/>
            <a:ext cx="7669286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995289" y="1783449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th-TH" sz="2400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		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คู่มือสำหรับเขตพื้นที่การศึกษา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ในการตรวจสอบข้อมูลของโรงเรียน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ดูได้จากเว็บไซต์ </a:t>
            </a:r>
            <a:r>
              <a:rPr lang="th-TH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www.labschools.net</a:t>
            </a:r>
            <a:endParaRPr lang="en-US" sz="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161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7" y="260648"/>
            <a:ext cx="5276177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9" y="876458"/>
            <a:ext cx="6312631" cy="547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162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5123472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2" y="923074"/>
            <a:ext cx="6600178" cy="538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9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31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ร้อยละของนักเรียนพิการได้คูปอง สื่อ สิ่งอำนวยความสะดวกบัญชี ข. และ ค.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827584" y="3140968"/>
            <a:ext cx="7920880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331640" y="3284984"/>
            <a:ext cx="7200800" cy="187220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จำนวนนักเรียนพิการได้รับคูปอง สื่อ สิ่งอำนวยความสะดวกบัญชี ข. และ ค. 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64288" y="3789040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35696" y="4149080"/>
            <a:ext cx="48245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555776" y="4431595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จำนวนนักเรียนพิการตามเป้าหมาย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13184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43555" y="144383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3" y="2623"/>
                <a:ext cx="62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95	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0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90</a:t>
                  </a:r>
                  <a:endPara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39" y="1383"/>
                <a:ext cx="4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b="1" dirty="0" smtClean="0">
                    <a:solidFill>
                      <a:srgbClr val="FF0000"/>
                    </a:solidFill>
                    <a:cs typeface="Tahoma" pitchFamily="34" charset="0"/>
                  </a:rPr>
                  <a:t>85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3" y="1261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000" b="1" dirty="0" smtClean="0">
                  <a:solidFill>
                    <a:srgbClr val="FF0000"/>
                  </a:solidFill>
                  <a:cs typeface="Tahoma" pitchFamily="34" charset="0"/>
                </a:rPr>
                <a:t>80</a:t>
              </a:r>
              <a:endParaRPr lang="en-US" sz="20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213" y="2582"/>
                <a:ext cx="85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100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โดยกำหนดเกณฑ์การให้คะแนนดังนี้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32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ร้อยละของนักเรียนพิการเรียนรวมผ่านเกณฑ์การพัฒนาสมรรถภาพตามแผนการจัดการศึกษาเฉพาะบุคคล (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IEP)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2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7"/>
            <a:ext cx="7850187" cy="2633237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576" y="2970885"/>
            <a:ext cx="7272808" cy="211180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จำนวนนักเรียนพิการเรียนรวมที่ผ่านเกณฑ์การพัฒนาสมรรถภาพตามแผนการจัดการศึกษาเฉพาะบุคคล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62575" y="3751788"/>
            <a:ext cx="936104" cy="28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2490" y="4039820"/>
            <a:ext cx="518457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212490" y="4061345"/>
            <a:ext cx="5802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จำนวนนักเรียนพิการเรียนรวมทั้งหมด 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2559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187624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02" y="2623"/>
                <a:ext cx="675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6000" b="1" dirty="0" smtClean="0">
                    <a:solidFill>
                      <a:srgbClr val="FF0000"/>
                    </a:solidFill>
                  </a:rPr>
                  <a:t>90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800" b="1" dirty="0">
                      <a:solidFill>
                        <a:srgbClr val="FF0000"/>
                      </a:solidFill>
                    </a:rPr>
                    <a:t>8</a:t>
                  </a:r>
                  <a:r>
                    <a:rPr lang="th-TH" sz="48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4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99" y="1383"/>
                <a:ext cx="48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3600" b="1" dirty="0" smtClean="0">
                    <a:solidFill>
                      <a:srgbClr val="FF0000"/>
                    </a:solidFill>
                    <a:cs typeface="Tahoma" pitchFamily="34" charset="0"/>
                  </a:rPr>
                  <a:t>70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99" y="1261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400" b="1" dirty="0">
                  <a:solidFill>
                    <a:srgbClr val="FF0000"/>
                  </a:solidFill>
                </a:rPr>
                <a:t>6</a:t>
              </a:r>
              <a:r>
                <a:rPr lang="th-TH" sz="2400" b="1" dirty="0" smtClean="0">
                  <a:solidFill>
                    <a:srgbClr val="FF0000"/>
                  </a:solidFill>
                </a:rPr>
                <a:t>0</a:t>
              </a:r>
              <a:endParaRPr lang="en-US" sz="2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81" y="2582"/>
                <a:ext cx="925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92696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+/-5  หน่วย ต่อ 1 คะแนน โดยกำหนด</a:t>
            </a:r>
          </a:p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33.1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ร้อยละของนักเรียนพิการและผู้ด้อยโอกาสได้รับการพัฒนาทักษะวิชาชีพ ทักษะการดำรงชีวิต สามารถพึ่งพาตนเองได้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88032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948264" y="4005064"/>
            <a:ext cx="936104" cy="28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91680" y="4293096"/>
            <a:ext cx="475252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195736" y="4509120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จำนวนนักเรียนทั้งหมดตามเป้าหมาย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763688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นักเรียนพิการและผู้ด้อยโอกาส</a:t>
            </a:r>
          </a:p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ได้รับการพัฒนาทักษะวิชาชีพทักษะ</a:t>
            </a:r>
          </a:p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การดำรงชีวิต สามารถพึ่งพาตนเองได้  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843808" y="18864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907080" y="83301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02" y="2623"/>
                <a:ext cx="675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6000" b="1" dirty="0" smtClean="0">
                    <a:solidFill>
                      <a:srgbClr val="FF0000"/>
                    </a:solidFill>
                  </a:rPr>
                  <a:t>95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800" b="1" dirty="0" smtClean="0">
                      <a:solidFill>
                        <a:srgbClr val="FF0000"/>
                      </a:solidFill>
                    </a:rPr>
                    <a:t>90</a:t>
                  </a:r>
                  <a:endParaRPr lang="en-US" sz="4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22" y="1383"/>
                <a:ext cx="439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3600" b="1" dirty="0" smtClean="0">
                    <a:solidFill>
                      <a:srgbClr val="FF0000"/>
                    </a:solidFill>
                  </a:rPr>
                  <a:t>85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99" y="1261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400" b="1" dirty="0" smtClean="0">
                  <a:solidFill>
                    <a:srgbClr val="FF0000"/>
                  </a:solidFill>
                </a:rPr>
                <a:t>80</a:t>
              </a:r>
              <a:endParaRPr lang="en-US" sz="2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81" y="2582"/>
                <a:ext cx="925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คำชี้แจงการปฏิบัติงาน/มาตรการที่ได้ดำเนินการ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2625" name="Rectangle 1"/>
          <p:cNvSpPr>
            <a:spLocks noChangeArrowheads="1"/>
          </p:cNvSpPr>
          <p:nvPr/>
        </p:nvSpPr>
        <p:spPr bwMode="auto">
          <a:xfrm>
            <a:off x="827584" y="1844824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หลักการของกิจกรรมทักษะอาชีพ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มีหลักการ ดังนี้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1. หลักการจัดการศึกษาเพื่อการพึ่งตนเองและความมีอิสระแก่ตนเอง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3. หลักการจัดการ นำความรู้ และประสบการณ์ในการจัดการศึกษามาประยุกต์ใช้ในชีวิตจริง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4. หลักการเรียนรู้จากสภาพปัญหา สิ่งแวดล้อมและการปฏิบัติจริง</a:t>
            </a:r>
            <a:endParaRPr lang="en-US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5. หลักการตัดสินใจในการเลือกอาชีพที่สอดคล้องกับสภาพท้องถิ่น ความสนใจ ความถนัด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ความสามารถและศักยภาพของตนเอง           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619672" y="4438274"/>
            <a:ext cx="59766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หลักเกณฑ์การจัดกิจกรรมทักษะอาชีพ</a:t>
            </a:r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โรงเรียนแต่งตั้งคณะกรรมการดำเนินงานกิจกรรมทักษะอาชีพ จำนวน 1 ชุด ประมาณ 5-7 คน</a:t>
            </a:r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ครูโรงเรียนศึกษาสงเคราะห์และโรงเรียนเฉพาะความพิการทุกคน ต้องเป็นครูที่ปรึกษากิจกรรมทักษะอาชีพให้กับนักเรียนอย่างน้อยคนละ 1 กิจกรรม  </a:t>
            </a:r>
          </a:p>
        </p:txBody>
      </p:sp>
      <p:sp>
        <p:nvSpPr>
          <p:cNvPr id="19" name="Double Bracket 16"/>
          <p:cNvSpPr/>
          <p:nvPr/>
        </p:nvSpPr>
        <p:spPr>
          <a:xfrm>
            <a:off x="323528" y="1628800"/>
            <a:ext cx="8496944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1" name="Straight Connector 11"/>
          <p:cNvCxnSpPr/>
          <p:nvPr/>
        </p:nvCxnSpPr>
        <p:spPr>
          <a:xfrm>
            <a:off x="611560" y="4293096"/>
            <a:ext cx="7669286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2877" y="313813"/>
            <a:ext cx="4925079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138424"/>
            <a:ext cx="8059976" cy="47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การนำกิจกรรมทักษะอาชีพสู่การปฏิบัติ</a:t>
            </a:r>
            <a:endParaRPr lang="th-TH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4673" name="Rectangle 1"/>
          <p:cNvSpPr>
            <a:spLocks noChangeArrowheads="1"/>
          </p:cNvSpPr>
          <p:nvPr/>
        </p:nvSpPr>
        <p:spPr bwMode="auto">
          <a:xfrm>
            <a:off x="755576" y="1844824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กำหนดให้นักเรียนทำงานเป็นกลุ่ม เพื่อให้นักเรียนฝึกทักษะการทำงานร่วมกับผู้อื่นได้</a:t>
            </a:r>
            <a:endParaRPr lang="en-US" sz="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ส่งเสริมการจัดกิจกรรมทักษะอาชีพในโรงเรียนควรคำนึงถึงความเหมาะสม ความสามารถ ความถนัด และความสนใจของนักเรียน</a:t>
            </a:r>
            <a:endParaRPr lang="en-US" sz="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จัดกิจกรรมทักษะอาชีพให้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การกับการจัดการเรียนการสอน โดยมีแนวทางในการจัดกิจกรรมทักษะอาชีพ ดังนี้</a:t>
            </a:r>
            <a:endParaRPr lang="en-US" sz="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กิจกรรมการเรียนการสอน กิจกรรมพัฒนาผู้เรียน และกิจกรรมทักษะการดำรงชีวิตครูผู้สอนควรจัดกิจกรรมให้สอดคล้องกับหลักสูตรอาชีพการมีงานทำของโรงเรียน</a:t>
            </a:r>
            <a:endParaRPr lang="en-US" sz="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กิจกรรมพิเศษเป็นกิจกรรมตามโอกาสและวาระที่เหมาะสม ที่โรงเรียนสามารถจัดได้ เช่น   กิจกรรมแสดงผลผลิต ผลงานที่นักเรียนและผู้เกี่ยวข้องภาคภูมิใจ นอกจากหารายได้แล้ว  ควรเป็นกิจกรรมประชาสัมพันธ์การส่งเสริมกิจกรรมทักษะอาชีพในโรงเรียน เป็นการส่งเสริมบำรุงขวัญและกำลังใจแก่ผู้ปฏิบัติงาน        </a:t>
            </a:r>
            <a:endParaRPr lang="th-TH" sz="3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ouble Bracket 16"/>
          <p:cNvSpPr/>
          <p:nvPr/>
        </p:nvSpPr>
        <p:spPr>
          <a:xfrm>
            <a:off x="323528" y="1628800"/>
            <a:ext cx="8496944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33.2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ร้อยละของนักเรียนด้อยโอกาสได้รับ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การสนับสนุนการศึกษา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827584" y="3140968"/>
            <a:ext cx="7920880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331640" y="3284984"/>
            <a:ext cx="7200800" cy="187220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จำนวนนักเรียนด้อยโอกาสที่ได้รับ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การสนับสนุนทางการศึกษา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64288" y="3789040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35696" y="4149080"/>
            <a:ext cx="48245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555776" y="4293096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จำนวนนักเรียนด้อยโอกาสตามแผนชั้นเรียน</a:t>
            </a:r>
          </a:p>
          <a:p>
            <a:pPr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ในโรงเรียนศึกษาสงเคราะห์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13184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3" y="2623"/>
                <a:ext cx="62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91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0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90</a:t>
                  </a:r>
                  <a:endPara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39" y="1383"/>
                <a:ext cx="4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b="1" dirty="0" smtClean="0">
                    <a:solidFill>
                      <a:srgbClr val="FF0000"/>
                    </a:solidFill>
                    <a:cs typeface="Tahoma" pitchFamily="34" charset="0"/>
                  </a:rPr>
                  <a:t>89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3" y="1261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000" b="1" dirty="0" smtClean="0">
                  <a:solidFill>
                    <a:srgbClr val="FF0000"/>
                  </a:solidFill>
                  <a:cs typeface="Tahoma" pitchFamily="34" charset="0"/>
                </a:rPr>
                <a:t>88</a:t>
              </a:r>
              <a:endParaRPr lang="en-US" sz="20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369" y="2582"/>
                <a:ext cx="54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</a:rPr>
                  <a:t>92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</a:t>
            </a:r>
            <a:r>
              <a: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โดยกำหนดเกณฑ์การให้คะแนนดังนี้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33.3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ร้อยละของนักเรียนพิการได้รับการสนับสนุนการศึกษา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299695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จำนวนนักเรียนพิการที่ได้รับการสนับสนุนทางการศึกษา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20272" y="3429000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645024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195736" y="3789040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จำนวนนักเรียนพิการตามแผนชั้นเรียน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ในโรงเรียนศึกษาพิเศษ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49188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187624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4" y="2623"/>
                <a:ext cx="62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91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0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90</a:t>
                  </a:r>
                  <a:endPara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39" y="1383"/>
                <a:ext cx="4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b="1" dirty="0" smtClean="0">
                    <a:solidFill>
                      <a:srgbClr val="FF0000"/>
                    </a:solidFill>
                    <a:cs typeface="Tahoma" pitchFamily="34" charset="0"/>
                  </a:rPr>
                  <a:t>89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3" y="1261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000" b="1" dirty="0" smtClean="0">
                  <a:solidFill>
                    <a:srgbClr val="FF0000"/>
                  </a:solidFill>
                  <a:cs typeface="Tahoma" pitchFamily="34" charset="0"/>
                </a:rPr>
                <a:t>88</a:t>
              </a:r>
              <a:endParaRPr lang="en-US" sz="20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337" y="2582"/>
                <a:ext cx="61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92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โดยกำหนดเกณฑ์การให้คะแนนดังนี้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33.4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ร้อยละของนักเรียนพิการได้รับการพัฒนาสมรรถภาพ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299695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จำนวนนักเรียนพิการที่ได้รับการพัฒนาสมรรถภาพ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20272" y="3429000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645024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195736" y="3789040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จำนวนนักเรียนพิการตามแผนการพัฒนาสมรรถภาพโดยศูนย์การศึกษาพิเศษ</a:t>
            </a:r>
          </a:p>
        </p:txBody>
      </p:sp>
    </p:spTree>
    <p:extLst>
      <p:ext uri="{BB962C8B-B14F-4D97-AF65-F5344CB8AC3E}">
        <p14:creationId xmlns:p14="http://schemas.microsoft.com/office/powerpoint/2010/main" val="8301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49188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5" y="2623"/>
                <a:ext cx="62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87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0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86</a:t>
                  </a:r>
                  <a:endPara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39" y="1383"/>
                <a:ext cx="4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b="1" dirty="0" smtClean="0">
                    <a:solidFill>
                      <a:srgbClr val="FF0000"/>
                    </a:solidFill>
                    <a:cs typeface="Tahoma" pitchFamily="34" charset="0"/>
                  </a:rPr>
                  <a:t>85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2" y="1261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000" b="1" dirty="0" smtClean="0">
                  <a:solidFill>
                    <a:srgbClr val="FF0000"/>
                  </a:solidFill>
                  <a:cs typeface="Tahoma" pitchFamily="34" charset="0"/>
                </a:rPr>
                <a:t>84</a:t>
              </a:r>
              <a:endParaRPr lang="en-US" sz="20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337" y="2582"/>
                <a:ext cx="61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88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โดยกำหนดเกณฑ์การให้คะแนนดังนี้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34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ร้อยละของครูในโครงการมีการพัฒนาการจัดการเรียนการสอนตามแนวทางของวอ</a:t>
            </a:r>
            <a:r>
              <a:rPr lang="th-TH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ลดอร์ฟ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ที่เหมาะสมสอดคล้องกับวิธีการเรียนรู้ของนักเรียน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299695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จำนวนครูมีพัฒนาการด้านการจัดการเรียนการสอนตามแนวทาง          ของวอ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ลดอร์ฟ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20272" y="3429000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645024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195736" y="3942928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จำนวนครูตามเป้าหมาย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21317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49188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6" y="2623"/>
                <a:ext cx="62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95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2"/>
                  <a:ext cx="931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th-TH" sz="40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90</a:t>
                  </a:r>
                  <a:endPara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39" y="1383"/>
                <a:ext cx="4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b="1" dirty="0" smtClean="0">
                    <a:solidFill>
                      <a:srgbClr val="FF0000"/>
                    </a:solidFill>
                    <a:cs typeface="Tahoma" pitchFamily="34" charset="0"/>
                  </a:rPr>
                  <a:t>85</a:t>
                </a:r>
                <a:endPara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1" y="1261"/>
              <a:ext cx="3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h-TH" sz="2000" b="1" dirty="0" smtClean="0">
                  <a:solidFill>
                    <a:srgbClr val="FF0000"/>
                  </a:solidFill>
                  <a:cs typeface="Tahoma" pitchFamily="34" charset="0"/>
                </a:rPr>
                <a:t>80</a:t>
              </a:r>
              <a:endParaRPr lang="en-US" sz="20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213" y="2582"/>
                <a:ext cx="85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sz="4800" b="1" dirty="0" smtClean="0">
                    <a:solidFill>
                      <a:srgbClr val="FF0000"/>
                    </a:solidFill>
                    <a:cs typeface="Tahoma" pitchFamily="34" charset="0"/>
                  </a:rPr>
                  <a:t>100</a:t>
                </a:r>
                <a:endParaRPr lang="en-US" sz="4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โดยกำหนดเกณฑ์การให้คะแนนดังนี้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8510328" y="6250019"/>
            <a:ext cx="633672" cy="60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48965" y="27546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35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ระดับคะแนนเฉลี่ยผลการทดสอบทาง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การศึกษาระดับชาติขั้นพื้นฐาน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O-NET)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179</a:t>
            </a:fld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"/>
          </p:nvPr>
        </p:nvSpPr>
        <p:spPr>
          <a:xfrm>
            <a:off x="1224876" y="1065169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490" y="180725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0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3779912" y="1700808"/>
            <a:ext cx="2077539" cy="72007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945194" y="1844824"/>
            <a:ext cx="1752051" cy="43204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X = A - B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Double Bracket 16"/>
          <p:cNvSpPr/>
          <p:nvPr/>
        </p:nvSpPr>
        <p:spPr>
          <a:xfrm>
            <a:off x="448965" y="2924944"/>
            <a:ext cx="7787955" cy="3528391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80518" y="2424252"/>
            <a:ext cx="125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0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66859" y="3500427"/>
            <a:ext cx="7164651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ส่วนต่างที่เพิ่มขึ้น/ลดลงของร้อยละของนักเรียน ป.6 ม.3 และ ม.6 โครงการโรงเรียนมาตรฐานสากล ที่มีผลการสอบ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O-NET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ในทุกกลุ่มสาระ ตั้งแต่ร้อยละ 50 หรือครึ่งหนึ่งของคะแนนเต็มขึ้นไป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=	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ค่าคะแนนเฉลี่ยผลการทดสอบทางการศึกษาระดับชาติขั้นพื้นฐาน (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lang="th-TH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D105C7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=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ค่าคะแนนเฉลี่ยผลการทดสอบทางการศึกษาระดับชาติขั้นพื้นฐาน (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8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31938" y="335079"/>
            <a:ext cx="4925079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887859"/>
            <a:ext cx="6719020" cy="551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180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68879" y="16737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+/- 3 หน่วย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2 และ 4 คะแนน และให้คะแนน +/- 5 หน่วย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1 กับ 5 โดยกำหนดเกณฑ์การให้คะแนนดังนี้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9396"/>
              </p:ext>
            </p:extLst>
          </p:nvPr>
        </p:nvGraphicFramePr>
        <p:xfrm>
          <a:off x="251520" y="1361843"/>
          <a:ext cx="8640960" cy="49685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14434"/>
                <a:gridCol w="826526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ค่าคะแนนเฉลี่ยผลการทดสอบทางการศึกษาระดับชาติขั้นพื้นฐาน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น้อยกว่าหรือเท่ากับ -5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1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ค่าคะแนนเฉลี่ยผลการทดสอบทางการศึกษาระดับชาติขั้นพื้นฐาน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น้อยกว่าหรือเท่ากับ -2.5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2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ค่าคะแนนเฉลี่ยผลการทดสอบทางการศึกษาระดับชาติขั้นพื้นฐาน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หรือเท่ากับ 0 แต่น้อย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กว่า</a:t>
                      </a:r>
                      <a:r>
                        <a:rPr lang="th-TH" sz="1600" baseline="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3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ค่าคะแนนเฉลี่ยผลการทดสอบทางการศึกษาระดับชาติขั้นพื้นฐาน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หรือเท่ากับ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แต่น้อยกว่า </a:t>
                      </a:r>
                      <a:r>
                        <a:rPr lang="en-US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4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ค่าคะแนนเฉลี่ยผลการทดสอบทางการศึกษาระดับชาติขั้นพื้นฐาน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lang="en-US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5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699" y="188640"/>
            <a:ext cx="4981607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181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680"/>
          <a:stretch/>
        </p:blipFill>
        <p:spPr>
          <a:xfrm>
            <a:off x="907079" y="2054655"/>
            <a:ext cx="7003895" cy="3512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70" y="1241250"/>
            <a:ext cx="879208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แบบสรุปค่าคะแนนเฉลี่ยผลการทดสอบทางการศึกษาระดับชาติขึ้นพื้นฐาน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O-NET) 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 6 ม.3 ม.6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8510328" y="6250019"/>
            <a:ext cx="633672" cy="60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58702" y="256701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36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ระดับคะแนนเฉลี่ยผลการทดสอบทางการศึกษา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ระดับชาติด้านอิสลามศึกษา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I-NET)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ในพื้นที่จังหวัดชายแดนภาคใต้</a:t>
            </a: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182</a:t>
            </a:fld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"/>
          </p:nvPr>
        </p:nvSpPr>
        <p:spPr>
          <a:xfrm>
            <a:off x="448965" y="1291130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490" y="180725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0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3779912" y="1700808"/>
            <a:ext cx="2077539" cy="72007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945194" y="1844824"/>
            <a:ext cx="1752051" cy="43204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X = A - B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Double Bracket 16"/>
          <p:cNvSpPr/>
          <p:nvPr/>
        </p:nvSpPr>
        <p:spPr>
          <a:xfrm>
            <a:off x="448965" y="2924944"/>
            <a:ext cx="7787955" cy="3528391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80518" y="2424252"/>
            <a:ext cx="125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0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66859" y="3654316"/>
            <a:ext cx="7164651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ส่วนต่างที่เพิ่มขึ้นหรือลดลงของค่าคะแนนเฉลี่ยผลการทดสอบทางการศึกษาระดับชาติด้านอิสลามศึกษา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I-NET)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=	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ค่าคะแนนเฉลี่ยผลการทดสอบทางการศึกษาระดับชาติด้านอิสลามศึกษา (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I-NET)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D105C7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= </a:t>
            </a: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ค่าคะแนนผลการทดสอบทางการศึกษาระดับชาติด้านอิสลามศึกษา (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I-NET)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3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183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68879" y="16737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+/- 3 หน่วย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2 และ 4 คะแนน และให้คะแนน +/- 5 หน่วย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1 กับ 5 โดยกำหนดเกณฑ์การให้คะแนนดังนี้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03746"/>
              </p:ext>
            </p:extLst>
          </p:nvPr>
        </p:nvGraphicFramePr>
        <p:xfrm>
          <a:off x="251520" y="1361843"/>
          <a:ext cx="8640960" cy="49685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14434"/>
                <a:gridCol w="826526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ค่าคะแนนเฉลี่ยผลการทดสอบทางการศึกษาระดับชาติด้านอิสลามศึกษา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น้อยกว่าหรือเท่ากับ -5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1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ค่าคะแนนเฉลี่ยผลการทดสอบทางการศึกษาระดับชาติด้านอิสลามศึกษา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น้อยกว่าหรือเท่ากับ -2.5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2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ค่าคะแนนเฉลี่ยผลการทดสอบการศึกษาระดับชาติด้านอิสลามศึกษา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ปีการศึกษา 2557 และปีการศึกษา 2558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หรือเท่ากับ 0 แต่น้อย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กว่า</a:t>
                      </a:r>
                      <a:r>
                        <a:rPr lang="th-TH" sz="1600" baseline="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3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ค่าคะแนนเฉลี่ยผลการทดสอบการศึกษาระดับชาติด้านอิสลามศึกษา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หรือเท่ากับ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แต่น้อยกว่า </a:t>
                      </a:r>
                      <a:r>
                        <a:rPr lang="en-US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4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ค่าคะแนนเฉลี่ยผลการทดสอบการศึกษาระดับชาติด้านอิสลามศึกษา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I-NET) </a:t>
                      </a:r>
                      <a:r>
                        <a:rPr lang="th-TH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ปีการศึกษา 2557 และปีการศึกษา 2558 </a:t>
                      </a:r>
                      <a:r>
                        <a:rPr lang="en-US" sz="1600" spc="-8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lang="en-US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5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699" y="188640"/>
            <a:ext cx="4981607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184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241250"/>
            <a:ext cx="884774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แบบสรุปค่าคะแนนเฉลี่ยผลการทดสอบทางการศึกษาระดับชาติด้านอิสลามศึกษา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I-NET) </a:t>
            </a:r>
            <a:endPara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ระดับอิสลามตอนต้น อิสลามตอนกลาง และอิสลามตอนสูง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0" y="2360065"/>
            <a:ext cx="6774079" cy="44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37 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ร้อยละของนักเรียนที่เข้ารับการศึกษาสายสามัญควบอิสลามศึกษาเพิ่มขึ้น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185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952328" cy="432048"/>
          </a:xfrm>
          <a:noFill/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3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3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2</a:t>
            </a:r>
            <a:endParaRPr lang="en-US" sz="3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129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22252" y="3501009"/>
            <a:ext cx="7850187" cy="252028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725" y="3645023"/>
            <a:ext cx="7518046" cy="216024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endParaRPr lang="th-TH" sz="2400" dirty="0" smtClean="0"/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/>
              <a:t>  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จำนวนนักเรียนในสถานศึกษากลุ่มเป้าหมายทั้งหมด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20272" y="4437112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797152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259632" y="3758843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จำนวนนักเรียนที่เข้ารับการศึกษาสายสามัญควบอิสลามศึกษา ประจำปีการศึกษา 2559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186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915816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96260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95</a:t>
                </a:r>
                <a:endParaRPr kumimoji="0" lang="en-US" sz="15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5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90</a:t>
                  </a:r>
                  <a:endParaRPr kumimoji="0" lang="en-US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noProof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85</a:t>
                </a:r>
                <a:endPara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80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22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kumimoji="0" lang="en-US" sz="8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10816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+/- 5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โดยกำหนดเกณฑ์การให้คะแนนดังนี้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7262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37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187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2" y="1321795"/>
            <a:ext cx="7416158" cy="409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38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ร้อยละของนักเรียนในเขตพัฒนาพิเศษเฉพาะกิจจังหวัดชายแดนภาคใต้ ที่เข้าร่วมกิจกรรมเพื่อสร้างโอกาสในการเรียนรู้การอยู่ร่วมกัน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188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1.5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3212976"/>
            <a:ext cx="8136904" cy="2232248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3429000"/>
            <a:ext cx="7704856" cy="180019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/>
              <a:t>	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92280" y="4077072"/>
            <a:ext cx="108012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15616" y="4365104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899592" y="3573016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นักเรียนในเขตพัฒนาพิเศษเฉพาะกิจจังหวัดชายแดนภาคใต้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ที่เข้าร่วมกิจกรรมเพื่อสร้างโอกาสในการเรียนรู้การอยู่ร่วมกัน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555776" y="4581128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จำนวนนักเรียนกลุ่มเป้าหมายทั้งหมด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189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75856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48965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95</a:t>
                </a:r>
                <a:endParaRPr kumimoji="0" lang="en-US" sz="15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5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90</a:t>
                  </a:r>
                  <a:endParaRPr kumimoji="0" lang="en-US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8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85</a:t>
                </a:r>
                <a:endPara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80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22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kumimoji="0" lang="en-US" sz="8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+/-  5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คะแนน   โดยกำหนดเกณฑ์การให้คะแนนดังนี้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8510328" y="6250019"/>
            <a:ext cx="633672" cy="60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69522" y="275467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3.1-3.24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ป.6  ม.3  ม.6  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โครงการโรงเรียนมาตรฐานสากล ที่มีผลการสอบ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O-NET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วิชาต่าง ๆ สูงกว่าร้อยละ 50 ของคะแนนเต็ม เพิ่มขึ้น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"/>
          </p:nvPr>
        </p:nvSpPr>
        <p:spPr>
          <a:xfrm>
            <a:off x="1059785" y="1412776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490" y="180725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0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3779912" y="1700808"/>
            <a:ext cx="2077539" cy="72007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945194" y="1844824"/>
            <a:ext cx="1752051" cy="43204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X = A - B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Double Bracket 16"/>
          <p:cNvSpPr/>
          <p:nvPr/>
        </p:nvSpPr>
        <p:spPr>
          <a:xfrm>
            <a:off x="1670604" y="2924944"/>
            <a:ext cx="7301371" cy="3528391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80518" y="2424252"/>
            <a:ext cx="1253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0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807324" y="3192651"/>
            <a:ext cx="716465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ส่วนต่างที่เพิ่มขึ้น/ลดลงของร้อยละของนักเรียน ป.6 ม.3 และ ม.6 โครงการโรงเรียนมาตรฐานสากล ที่มีผลการสอบ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O-NET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ในทุกกลุ่มสาระ ตั้งแต่ร้อยละ 50 หรือครึ่งหนึ่งของคะแนนเต็มขึ้นไป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=	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ป.6 ม.3 และ ม.6 โครงการโรงเรียนมาตรฐานสากล ที่มีผลการสอบ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O-NET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ในทุกกลุ่มสาระ ตั้งแต่ร้อยละ 50 หรือครึ่งหนึ่งของคะแนนเต็มขึ้นไป 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D105C7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=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ป.6 ม.3 และ ม.6 โครงการโรงเรียนมาตรฐานสากล ที่มีผลการสอบ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O-NET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ในทุกกลุ่มสาระ ตั้งแต่ร้อยละ 50 หรือครึ่งหนึ่งของคะแนนเต็มขึ้นไป ปีการศึกษา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 descr="K:\OBEC\LOGO_REVISED_02.jpg"/>
          <p:cNvPicPr>
            <a:picLocks noChangeAspect="1" noChangeArrowheads="1"/>
          </p:cNvPicPr>
          <p:nvPr/>
        </p:nvPicPr>
        <p:blipFill>
          <a:blip r:embed="rId4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7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190</a:t>
            </a:fld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467544" y="1628801"/>
            <a:ext cx="8064895" cy="4752528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51822" y="260648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1"/>
          <p:cNvCxnSpPr/>
          <p:nvPr/>
        </p:nvCxnSpPr>
        <p:spPr>
          <a:xfrm>
            <a:off x="683568" y="4293096"/>
            <a:ext cx="7669286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1259632" y="2060848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spc="-4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000" spc="-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000" spc="-4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000" spc="-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ม.ดำเนินการสำรวจ ตรวจสอบ และรวบรวมข้อมูลจากสถานศึกษาในสังกัด และรายงาน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ข้อมูลต่อสำนักพัฒนาการศึกษาเขตพัฒนาพิเศษเฉพาะกิจจังหวัดชายแดนภาคใต้ ตามแบบฟอร์มที่กำหนด  ผ่านทางระบบรายงานผลการปฏิบัติราชการตามแผนปฏิบัติราชการ (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หรือ </a:t>
            </a:r>
            <a:r>
              <a:rPr lang="en-US" sz="2000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http://ars.psdg-obec.go.th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763688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สำนักพัฒนาการศึกษาเขตพัฒนาพิเศษเฉพาะกิจจังหวัดชายแดนภาคใต้ เป็นหน่วยงานรับรองรายงานข้อมูล และสรุปผลการดำเนินงาน รอบ 6 เดือน 9 เดือน และ 12 เดือน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191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3" y="1011003"/>
            <a:ext cx="6245461" cy="531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192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539552" y="332656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1560" y="3356992"/>
            <a:ext cx="77768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การพัฒนาครูและบุคลากรทางการศึกษา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กลยุทธ์ที่ </a:t>
            </a:r>
            <a:endParaRPr lang="en-US" sz="6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6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193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87824" y="40466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39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</a:t>
            </a:r>
          </a:p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ที่ครูสามารถกลับไปปฏิบัติงานสอนเพิ่มขึ้น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143555" y="2818180"/>
            <a:ext cx="3312368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b="1" cap="all" spc="250" noProof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kumimoji="0" lang="en-US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83568" y="4149080"/>
            <a:ext cx="7850187" cy="237626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cs typeface="FreesiaUPC" pitchFamily="34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27584" y="4365105"/>
            <a:ext cx="7518046" cy="194421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000" dirty="0" smtClean="0"/>
              <a:t>	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จำนวนอัตราจ้างวุฒิปริญญาตรีที่ปฏิบัติงาน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สนับสนุนการสอนให้สถานศึกษาที่จ้างได้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/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จำนวนอัตราจ้างวุฒิปริญญาตรีที่ได้รับการจัดสรร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เพื่อปฏิบัติงานสนับสนุนการสอน ทั้งหมด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endParaRPr lang="th-TH" sz="2400" dirty="0" smtClean="0"/>
          </a:p>
        </p:txBody>
      </p:sp>
      <p:cxnSp>
        <p:nvCxnSpPr>
          <p:cNvPr id="15" name="Straight Connector 13"/>
          <p:cNvCxnSpPr/>
          <p:nvPr/>
        </p:nvCxnSpPr>
        <p:spPr>
          <a:xfrm>
            <a:off x="1331640" y="5229200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020272" y="494116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7170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79512" y="223340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ร้อยละของโรงเรียนได้รับการจัดสรรอัตราจ้างสามารถปฏิบัติงานสนับสนุนการสอนได้อย่างมีประสิทธิภาพ 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194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79512" y="1772815"/>
          <a:ext cx="8784976" cy="45365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704856"/>
                <a:gridCol w="1080120"/>
              </a:tblGrid>
              <a:tr h="755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ร้อยละของจำนวนอัตราจ้างวุฒิปริญญาตรีที่ปฏิบัติงานสนับสนุนการสอนให้สถานศึกษาที่จ้างได้ </a:t>
                      </a:r>
                      <a:r>
                        <a:rPr kumimoji="0" lang="th-TH" sz="20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80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1 คะแนน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32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ร้อยละของจำนวนอัตราจ้างวุฒิปริญญาตรีที่ปฏิบัติงานสนับสนุนการสอนให้สถานศึกษาที่จ้างได้ </a:t>
                      </a: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</a:t>
                      </a:r>
                      <a:r>
                        <a:rPr lang="en-US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2 คะแนน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32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ร้อยละของจำนวนอัตราจ้างวุฒิปริญญาตรีที่ปฏิบัติงานสนับสนุนการสอนให้สถานศึกษาที่จ้างได้ </a:t>
                      </a: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90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3 คะแนน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32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ร้อยละของจำนวนอัตราจ้างวุฒิปริญญาตรีที่ปฏิบัติงานสนับสนุนการสอนให้สถานศึกษาที่จ้างได้ </a:t>
                      </a: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95 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4 คะแนน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829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ร้อยละของจำนวนอัตราจ้างวุฒิปริญญาตรีที่ปฏิบัติงานสนับสนุนการสอนให้สถานศึกษาที่จ้างได้ </a:t>
                      </a: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100 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5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5 คะแนน</a:t>
                      </a:r>
                      <a:endParaRPr lang="en-US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79512" y="620688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+/- 5 หน่วย ต่อ 1 คะแนน โดยกำหนดเกณฑ์การให้คะแนนดังนี้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 </a:t>
            </a:r>
            <a:r>
              <a:rPr lang="en-US" sz="2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39</a:t>
            </a:r>
            <a:endParaRPr lang="en-US" sz="2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195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620355"/>
            <a:ext cx="7023314" cy="551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3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40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ที่ครูสามารถกลับไปปฏิบัติการสอนเพิ่มขึ้นโดยการจัดสรรอัตราจ้างปฏิบัติงานแทนนักการภารโรง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196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19888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780928"/>
            <a:ext cx="7850187" cy="208823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11560" y="2996952"/>
            <a:ext cx="7518046" cy="1656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จำนวนอัตราจ้างที่ปฏิบัติงานแทนนักการภารโรงที่จ้างได้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76256" y="3501008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789040"/>
            <a:ext cx="532859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691680" y="3861048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400" dirty="0" smtClean="0"/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จำนวนอัตราจ้างที่ได้รับการจัดสรรเพื่อปฏิบัติงานแทนนักการภารโรง ทั้งหมด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260648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197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51520" y="700917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+/- 5 หน่วย ต่อ 1 คะแนน โดยกำหนดเกณฑ์การให้คะแนนดังนี้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0996" y="1700810"/>
          <a:ext cx="8568952" cy="45365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43845"/>
                <a:gridCol w="2125107"/>
              </a:tblGrid>
              <a:tr h="90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ร้อยละของอัตราจ้างปฏิบัติงาน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แทน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นักการ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ภารโรงที่จ้างได้ 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80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endParaRPr lang="th-TH" sz="2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28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0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ร้อยละของอัตราจ้างปฏิบัติงาน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แทน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นักการ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ภารโรงที่จ้างได้ 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endParaRPr lang="th-TH" sz="2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28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0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ร้อยละของอัตราจ้างปฏิบัติงาน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แทน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นักการ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ภารโรงที่จ้างได้ 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90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endParaRPr lang="th-TH" sz="2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th-TH" sz="28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0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ร้อยละของอัตราจ้างปฏิบัติงาน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แทน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นักการ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ภารโรงที่จ้างได้ 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95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endParaRPr lang="th-TH" sz="2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28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90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ร้อยละของอัตราจ้างปฏิบัติงาน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แทน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นักการ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ภารโรงที่จ้างได้ </a:t>
                      </a:r>
                      <a:r>
                        <a:rPr lang="th-TH" sz="2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100</a:t>
                      </a: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</a:t>
                      </a:r>
                      <a:endParaRPr lang="th-TH" sz="2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lang="th-TH" sz="28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2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260648"/>
            <a:ext cx="5040560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40</a:t>
            </a:r>
            <a:endParaRPr lang="th-TH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198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82" y="1411072"/>
            <a:ext cx="7427077" cy="476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9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41.1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ร้อยละของบุคลากรทางการศึกษาอื่นตามมาตรา 38 ค.(2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ที่ได้รับการพัฒนา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199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96260" y="1065169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1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965" y="15965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67544" y="2597164"/>
            <a:ext cx="7850187" cy="2664296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3568" y="2818180"/>
            <a:ext cx="7416824" cy="223224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224" y="3734410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600" y="3734410"/>
            <a:ext cx="532859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517900" y="3887115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จำนวนเป้าหมายการพัฒนา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331640" y="3034204"/>
            <a:ext cx="5076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จำนวนผู้เข้ารับการพัฒนา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1270817" y="148254"/>
            <a:ext cx="2232248" cy="190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3044950" y="516955"/>
            <a:ext cx="5899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</a:t>
            </a:r>
          </a:p>
          <a:p>
            <a:pPr algn="ctr"/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ตามแผนการปฏิบัติราชการ </a:t>
            </a:r>
            <a:b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พ.ศ.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lang="th-TH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632641"/>
              </p:ext>
            </p:extLst>
          </p:nvPr>
        </p:nvGraphicFramePr>
        <p:xfrm>
          <a:off x="630139" y="2512770"/>
          <a:ext cx="8064896" cy="31089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57499"/>
                <a:gridCol w="6607397"/>
              </a:tblGrid>
              <a:tr h="154972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กลยุทธ์ที่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พัฒนาคุณภาพผู้เรียนทุกระดับทุกประเภท</a:t>
                      </a:r>
                      <a:endParaRPr kumimoji="0" lang="en-US" sz="2400" b="1" kern="1200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54972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กลยุทธ์ที่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การเพิ่มโอกาสการเข้าถึงบริการการศึกษา     ขั้นพื้นฐานให้ทั่วถึงครอบคลุมผู้เรียนให้ได้รับโอกาสในการพัฒนาเต็มตามศักยภาพและ        มีคุณภาพ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5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68879" y="16737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+/- 3 หน่วย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2 และ 4 คะแนน และให้คะแนน +/- 5 หน่วย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ในคะแนน ระดับ 1 กับ 5 โดยกำหนดเกณฑ์การให้คะแนนดังนี้</a:t>
            </a:r>
            <a:endParaRPr lang="en-US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84329"/>
              </p:ext>
            </p:extLst>
          </p:nvPr>
        </p:nvGraphicFramePr>
        <p:xfrm>
          <a:off x="251520" y="1361843"/>
          <a:ext cx="8640960" cy="49685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14434"/>
                <a:gridCol w="826526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ร้อยละของนักเรียน ป.6 ม. 3 และ ม.6 โครงการโรงเรียนมาตรฐานสากล ที่มีผลการสอบ </a:t>
                      </a:r>
                      <a:r>
                        <a:rPr lang="en-US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ในทุกกลุ่มสาระ ตั้งแต่ร้อยละ  50 หรือครึ่งหนึ่งของคะแนนเต็มขึ้นไป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ถ้า  ผลต่างระหว่างปีการศึกษา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น้อยกว่า -3 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(x &lt;  -3)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1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ร้อยละของนักเรียน ป.6 ม. 3 และ ม.6 โครงการโรงเรียนมาตรฐานสากล ที่มีผลการสอบ </a:t>
                      </a:r>
                      <a:r>
                        <a:rPr lang="en-US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ในทุกกลุ่มสาระ ตั้งแต่ร้อยละ  50 หรือครึ่งหนึ่งของคะแนนเต็มขึ้นไป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ถ้า ผลต่างระหว่างปีการศึกษา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มากกว่าหรือเท่ากับ -3 แต่น้อยกว่า 0         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≤ x  &lt; 0)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2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ร้อยละของนักเรียน ป.6 ม. 3 และ ม.6 โครงการโรงเรียนมาตรฐานสากล ที่มีผลการสอบ </a:t>
                      </a:r>
                      <a:r>
                        <a:rPr lang="en-US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ในทุกกลุ่มสาระ ตั้งแต่ร้อยละ  50 หรือครึ่งหนึ่งของคะแนนเต็มขึ้นไป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ถ้า ผลต่างระหว่างปีการศึกษา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มากกว่าหรือเท่ากับ 0 แต่น้อยกว่า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+3         (0 ≤ x &lt; +3)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3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ร้อยละของนักเรียน ป.6 ม. 3 และ ม.6 โครงการโรงเรียนมาตรฐานสากล ที่มีผลการสอบ </a:t>
                      </a:r>
                      <a:r>
                        <a:rPr lang="en-US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ในทุกกลุ่มสาระ ตั้งแต่ร้อยละ  50 หรือครึ่งหนึ่งของคะแนนเต็มขึ้นไป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ถ้า ผลต่างระหว่างปี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การศึกษา มากกว่าหรือเท่ากับ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+3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แต่น้อยกว่า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+5 (+3 ≤ x &lt; +5)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4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ส่วนต่างของ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ร้อยละของนักเรียน ป.6 ม. 3 และ ม.6 โครงการโรงเรียนมาตรฐานสากล ที่มีผลการสอบ </a:t>
                      </a:r>
                      <a:r>
                        <a:rPr lang="en-US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O-NET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ในทุกกลุ่มสาระ ตั้งแต่ร้อยละ  50 หรือครึ่งหนึ่งของคะแนนเต็มขึ้นไป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spc="-8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และปีการศึกษา </a:t>
                      </a:r>
                      <a:r>
                        <a:rPr lang="th-TH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spc="-8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ถ้าผลต่างระหว่างปีการศึกษา </a:t>
                      </a:r>
                      <a:r>
                        <a:rPr lang="th-TH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เท่ากับหรือ</a:t>
                      </a:r>
                      <a:r>
                        <a:rPr lang="th-TH" sz="16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มากกว่า </a:t>
                      </a:r>
                      <a:r>
                        <a:rPr lang="en-US" sz="1600" dirty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+5 (+5 ≤ x ) </a:t>
                      </a:r>
                      <a:endParaRPr lang="en-US" sz="1400" dirty="0">
                        <a:solidFill>
                          <a:srgbClr val="D105C7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เท่ากับ 5 คะแนน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009" marR="53009" marT="0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200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059832" y="116632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187624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4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lvl="0" algn="ctr" eaLnBrk="1" hangingPunct="1">
                    <a:defRPr/>
                  </a:pPr>
                  <a:r>
                    <a:rPr lang="en-US" sz="4400" b="1" dirty="0">
                      <a:solidFill>
                        <a:srgbClr val="FF0000"/>
                      </a:solidFill>
                    </a:rPr>
                    <a:t>8</a:t>
                  </a: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4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70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+/-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1 คะแนน โดยกำหนด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7900" y="450297"/>
            <a:ext cx="5228021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41.1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201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8" y="1321796"/>
            <a:ext cx="8040103" cy="393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3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202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71800" y="332656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41.2 	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บุคลากรทางการศึกษาได้รับการพัฒนาบุคลากรด้านการบริหารงานบุคคลสำนักงานเขตพื้นที่การศึกษา (โครงการพัฒนาบุคลากรด้านการบริหารงานบุคคลสำนักงานเขตพื้นที่การศึกษา)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564904"/>
            <a:ext cx="410445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noProof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251520" y="4365104"/>
            <a:ext cx="8568952" cy="1872208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573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cxnSp>
        <p:nvCxnSpPr>
          <p:cNvPr id="18" name="Straight Connector 13"/>
          <p:cNvCxnSpPr/>
          <p:nvPr/>
        </p:nvCxnSpPr>
        <p:spPr>
          <a:xfrm>
            <a:off x="4067944" y="5229200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จำนวนเป้าหมายผู้เข้ารับการพัฒนา</a:t>
            </a:r>
          </a:p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ที่โครงการกำหนด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308304" y="4797152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3528" y="465313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ร้อยละของบุคลากรทางการศึกษา</a:t>
            </a:r>
          </a:p>
          <a:p>
            <a:pPr algn="ctr"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ที่ผ่านการพัฒนา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851920" y="4725144"/>
            <a:ext cx="286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จำนวนผู้ผ่านการพัฒนา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203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41987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187624" y="1484784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84" y="2623"/>
                <a:ext cx="70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90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40" y="2115"/>
              <a:ext cx="958" cy="1008"/>
              <a:chOff x="882" y="2124"/>
              <a:chExt cx="958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82" y="2124"/>
                <a:ext cx="958" cy="908"/>
                <a:chOff x="686" y="2112"/>
                <a:chExt cx="931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86" y="2241"/>
                  <a:ext cx="931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lvl="0" algn="ctr" eaLnBrk="1" hangingPunct="1">
                    <a:defRPr/>
                  </a:pPr>
                  <a:r>
                    <a:rPr lang="en-US" sz="4400" b="1" dirty="0" smtClean="0">
                      <a:solidFill>
                        <a:srgbClr val="FF0000"/>
                      </a:solidFill>
                    </a:rPr>
                    <a:t>80</a:t>
                  </a:r>
                  <a:endParaRPr lang="en-US" sz="4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13" y="1383"/>
                <a:ext cx="45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70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75" y="1261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60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60" y="2582"/>
                <a:ext cx="966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100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+/-10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คะแนน โดยกำหนด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3688" y="260648"/>
            <a:ext cx="4896544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204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321795"/>
            <a:ext cx="7300076" cy="461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3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205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158246" y="156741"/>
            <a:ext cx="74168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41.3  </a:t>
            </a:r>
            <a:r>
              <a:rPr lang="th-TH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ระดับความสำเร็จในการฝึกอบรมครูผู้ช่วยสู่การเป็นครูมืออาชีพในประชาคมอาเซียน (โครงการฝึกอบรมครูผู้ช่วยสู่การเป็นครูมืออาชีพในประชาคมอาเซียน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14"/>
          <p:cNvSpPr txBox="1">
            <a:spLocks/>
          </p:cNvSpPr>
          <p:nvPr/>
        </p:nvSpPr>
        <p:spPr>
          <a:xfrm>
            <a:off x="179512" y="1484784"/>
            <a:ext cx="4104456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400" b="1" cap="all" spc="2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1" cap="all" spc="250" noProof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60" y="2207360"/>
            <a:ext cx="8810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จะส่งครูผู้ช่วยที่ได้รับการบรรจุและแต่งตั้งเข้ารับราชการ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ครูและบุคลากรทางการศึกษา ในปีงบประมาณ พ.ศ. 2558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6" y="3123590"/>
            <a:ext cx="7893305" cy="323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 41.3 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206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945469"/>
            <a:ext cx="7177135" cy="539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0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207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58246" y="17558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37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ระดับความสำเร็จของครูและบุคลากรทางการศึกษาที่มีผลงานดีเด่นที่ประสบผลสำเร็จเป็นที่ประจักษ์ เพื่อรับรางวัลทรงคุณค่า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OBEC AWARDS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ครั้งที 5 ประจำปีการศึกษา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14"/>
          <p:cNvSpPr txBox="1">
            <a:spLocks/>
          </p:cNvSpPr>
          <p:nvPr/>
        </p:nvSpPr>
        <p:spPr>
          <a:xfrm>
            <a:off x="179512" y="1412776"/>
            <a:ext cx="410445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2165812"/>
            <a:ext cx="8784976" cy="39857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th-TH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เพื่อส่งเสริมให้ข้าราชการครูและบุคลากรทางการศึกษามีความก้าวหน้า ในวิชาชีพ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ผยแพร่ประชาสัมพันธ์ผลงานหน่วยงานและของข้าราชการครูและบุคลากรทางการศึกษาที่มีคุณภาพต่อสาธารณชนในระดับเขตพื้นที่การศึกษา ระดับภาค และระดับชาติ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เพื่อให้ผู้ได้รับรางวัลสามารถนำผลการประกวดมาขอรับการประเมินเพื่อให้มีหรือเลื่อน</a:t>
            </a:r>
            <a:r>
              <a:rPr kumimoji="0" lang="th-TH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วิทย</a:t>
            </a: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ฐานะตามหลักเกณฑ์และวิธีการที่ ก.ค.ศ. กำหนด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ร้างความภาคภูมิใจให้กับบุคลากรในหน่วยงานและข้าราชการครูและบุคลากรทางการศึกษาที่ได้รับการคัดเลือกเข้าร่วมโครงการและแสดง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2387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208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51520" y="700917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หน่วยต่อ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คะแนน โดยกำหนดเกณฑ์การให้คะแนนดังนี้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35937"/>
              </p:ext>
            </p:extLst>
          </p:nvPr>
        </p:nvGraphicFramePr>
        <p:xfrm>
          <a:off x="222044" y="1700809"/>
          <a:ext cx="8640960" cy="46805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08112"/>
                <a:gridCol w="7632848"/>
              </a:tblGrid>
              <a:tr h="358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รายการ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  <a:tr h="1064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th-TH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มีการส่งเสริม ประชาสัมพันธ์ โครงการประกาศเกียรติคุณหน่วยงานและผู้มีผลงานดีเด่นประสพผลสำเร็จเป็นที่ประจักษ์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0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เพือ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รับรางวัลทรงคุณค่า </a:t>
                      </a:r>
                      <a:r>
                        <a:rPr kumimoji="0" lang="th-TH" sz="20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(</a:t>
                      </a:r>
                      <a:r>
                        <a:rPr kumimoji="0" lang="en-US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OBEC AWARDS) 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5 ประจำปีการศึกษา 2558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  <a:tr h="1360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มีการส่งเสริม ประชาสัมพันธ์โครงการฯ และมีผลงานประเภทหน่วยงาน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(ผลงานของสำนักงานเขตพื้นที่การศึกษา หรือสถานศึกษา</a:t>
                      </a:r>
                      <a:r>
                        <a:rPr kumimoji="0" lang="en-US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หรือประเภทบุคคล (ผลงานของบุคลากรในสังกัด</a:t>
                      </a:r>
                      <a:r>
                        <a:rPr kumimoji="0" lang="en-US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ส่งเข้าประกวดในระดับภาค ประเภทใดประเภทหนึ่งอย่างน้อย 1 รายการ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  <a:tr h="189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มีการส่งเสริม ประชาสัมพันธ์โครงการฯมีผลงานประเภทหน่วยงาน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(ผลงานของสำนักงานเขตพื้นที่การศึกษา หรือ สถานศึกษา</a:t>
                      </a:r>
                      <a:r>
                        <a:rPr kumimoji="0" lang="en-US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และประเภทบุคคล (ผลงานของบุคลากรในสังกัด</a:t>
                      </a:r>
                      <a:r>
                        <a:rPr kumimoji="0" lang="en-US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20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ส่งเข้าประกวดในระดับภาค ทั้ง 2 ประเภท ประเภทละ 1 รายการขึ้นไป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209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79512" y="692696"/>
            <a:ext cx="5832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หน่วยต่อ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คะแนน โดยกำหนดเกณฑ์การให้คะแนนดังนี้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66602"/>
              </p:ext>
            </p:extLst>
          </p:nvPr>
        </p:nvGraphicFramePr>
        <p:xfrm>
          <a:off x="179512" y="1641856"/>
          <a:ext cx="8784976" cy="32918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4914"/>
                <a:gridCol w="7760062"/>
              </a:tblGrid>
              <a:tr h="104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รายการ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  <a:tr h="240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4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th-TH" sz="18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มีการส่งเสริม ประชาสัมพันธ์โครงการฯ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อย่างเป็นรูปธรรม มีผลงานประเภทหน่วยงาน (ผลงานของสำนักงานเขตพื้นที่การศึกษาหรือสถานศึกษา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และประเภทบุคคล (ผลงานของบุคลากรในสังกัด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ส่งเข้าประกวดในระดับภาค ทั้ง 2 ประเภท ประเภทละ 2 รายการขึ้นไป และผลงานนั้นได้รับรางวัลในระดับภาคอย่างน้อย 1 รางวัล (ชนะเลิศเหรียญทอง, เหรียญทอง หรือ เหรียญเงิน รางวัลใดรางวัลหนึ่ง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  <a:tr h="1311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th-TH" sz="18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มีการส่งเสริม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ประชาสัมพันธ์โครงการฯ อย่างเป็นรูปธรรม มีผลงานประเภทหน่วยงาน (ผลงานของสำนักงานเขตพื้นที่การศึกษา หรือสถานศึกษา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และประเภทบุคคล (ผลงานของบุคลากรในสังกัด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ส่งเข้าประกวดในระดับภาค ทั้ง 2 ประเภท ประเภทละ 2 รายการขึ้นไป และผลงานนั้นได้รับรางวัลในระดับภาคอย่างน้อย 2 รางวัล (ชนะเลิศเหรียญทอง เหรียญทอง หรือ เหรียญเงิน รางวัลใดรางวัลหนึ่ง</a:t>
                      </a:r>
                      <a:r>
                        <a:rPr kumimoji="0" lang="en-US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หรือได้รับรางวัลในระดับชาติตั้งแต่เหรียญเงินขึ้นไป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851" marR="64851" marT="0" marB="0"/>
                </a:tc>
              </a:tr>
            </a:tbl>
          </a:graphicData>
        </a:graphic>
      </p:graphicFrame>
      <p:sp>
        <p:nvSpPr>
          <p:cNvPr id="9" name="Double Bracket 16"/>
          <p:cNvSpPr/>
          <p:nvPr/>
        </p:nvSpPr>
        <p:spPr>
          <a:xfrm>
            <a:off x="395536" y="4869161"/>
            <a:ext cx="8424936" cy="1800200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696624" y="5004589"/>
            <a:ext cx="7795707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สำนักงานเขตพื้นที่การศึกษาส่งผลงานของหน่วยงานและบุคลากรในสังกัด ซึ่งเป็นผลงานดีเด่นที่ประสบผลสำเร็จเป็นที่ประจักษ์เข้าร่วมเพื่อรับรางวัลทรงคุณค่า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OBEC AWARDS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ประจำปีการศึกษา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(ในระดับภาค)</a:t>
            </a:r>
          </a:p>
        </p:txBody>
      </p:sp>
    </p:spTree>
    <p:extLst>
      <p:ext uri="{BB962C8B-B14F-4D97-AF65-F5344CB8AC3E}">
        <p14:creationId xmlns:p14="http://schemas.microsoft.com/office/powerpoint/2010/main" val="5666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467544" y="1628800"/>
            <a:ext cx="8064895" cy="4752527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7584" y="1666088"/>
            <a:ext cx="75120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ให้การสนับสนุน ส่งเสริม และช่วย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ในการประสานงานการจัดการศึกษาให้แก่โรงเรียนมาตรฐานสากลระดับมัธยมศึกษาและระดับประถมศึกษา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ในสังกัด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2. 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ตรวจสอบและรายงานผลการ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จัดการศึกษาเรียนรู้ตามแนวทางการดำเนินงานโรงเรียนในโครงการมาตรฐานสากล ระดับมัธยมศึกษาและประถมศึกษาในสังกัดที่เว็บไซต์ </a:t>
            </a:r>
            <a:r>
              <a:rPr lang="en-US" sz="24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http://ars.psdg-obec.go.th/index.php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กพร.สพฐ.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ตามกำหนดการ พร้อมทั้งแนบแบบฟอร์มตัวชี้วัด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 3(1)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 3(2)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พร้อมเอกสารอ้างอิงและเอกสารประกอบต่างๆ ที่เกี่ยวข้อง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06220" y="308967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42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210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9" y="889659"/>
            <a:ext cx="5344675" cy="569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7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42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6" y="870489"/>
            <a:ext cx="5080523" cy="574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539552" y="332656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1560" y="3356992"/>
            <a:ext cx="77768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</a:t>
            </a:r>
          </a:p>
          <a:p>
            <a:pPr algn="ctr"/>
            <a:r>
              <a:rPr lang="th-TH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การบริหารจัดการ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06379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กลยุทธ์ที่ 4</a:t>
            </a:r>
            <a:endParaRPr lang="en-US" sz="6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6696744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ระดับความสำเร็จของกาพัฒนา</a:t>
            </a:r>
          </a:p>
          <a:p>
            <a:pPr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ระบบการควบคุมภายใน</a:t>
            </a:r>
            <a:endParaRPr lang="th-TH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213</a:t>
            </a:fld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3528" y="1844824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:	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8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379960"/>
              </p:ext>
            </p:extLst>
          </p:nvPr>
        </p:nvGraphicFramePr>
        <p:xfrm>
          <a:off x="501650" y="2708920"/>
          <a:ext cx="8102798" cy="316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159"/>
                <a:gridCol w="4063639"/>
              </a:tblGrid>
              <a:tr h="63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</a:t>
                      </a: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รับตรวจ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ส่วนงานย่อย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</a:tr>
              <a:tr h="633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สำนักงานคณะกรรมการ</a:t>
                      </a:r>
                      <a:endParaRPr lang="en-US" sz="18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การศึกษาขั้นพื้นฐาน </a:t>
                      </a:r>
                      <a:endParaRPr lang="en-US" sz="18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สำนักในส่วนกลาง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</a:tr>
              <a:tr h="1358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สำนักงานเขตพื้นที่การศึกษาประถมศึกษา/สำนักงานเขตพื้นที่การศึกษามัธยมศึกษา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กลุ่มต่างๆ ในสำนักงาน          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เขตพื้นที่การศึกษาประถมศึกษา/ </a:t>
                      </a: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</a:t>
                      </a: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พื้นที่การศึกษามัธยมศึกษา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</a:tr>
              <a:tr h="543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สถานศึกษา</a:t>
                      </a:r>
                      <a:endParaRPr lang="en-US" sz="18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งานต่างๆ ในสถานศึกษา</a:t>
                      </a:r>
                      <a:endParaRPr lang="en-US" sz="1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82933"/>
              </p:ext>
            </p:extLst>
          </p:nvPr>
        </p:nvGraphicFramePr>
        <p:xfrm>
          <a:off x="539552" y="1556791"/>
          <a:ext cx="8064896" cy="506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955"/>
                <a:gridCol w="6185941"/>
              </a:tblGrid>
              <a:tr h="389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483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หน่วยรับตรวจดำเนินการสรุปภาพรวมรายงานการติดตามประเมินผลการควบคุมภายในของโรงเรียนในสังกัด</a:t>
                      </a:r>
                      <a:r>
                        <a:rPr lang="th-TH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ตามแบบ ปอ.1 ประจำปีงบประมาณ พ.ศ. 2558 แล้วเสนอผู้บริหารทราบ</a:t>
                      </a: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115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หน่วยรับตรวจดำเนินการติดตามประเมินผล</a:t>
                      </a:r>
                      <a:r>
                        <a:rPr lang="th-TH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(รอบ 6 เดือน</a:t>
                      </a:r>
                      <a:r>
                        <a:rPr lang="en-US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ตามแผนการปรับปรุงการควบคุมภายใน (แบบ ปอ. 3</a:t>
                      </a:r>
                      <a:r>
                        <a:rPr lang="en-US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แล้วสรุปลงในแบบรายงานผลการติดตามการปฏิบัติตามแผนการปรับปรุงการควบคุมภายใน (แบบติดตาม ปอ.3</a:t>
                      </a:r>
                      <a:r>
                        <a:rPr lang="en-US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20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และรายงานให้ผู้กำกับดูแลทราบภายในวันที่ 30 เมษายน 2559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06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รับตรวจดำเนินการเสริมสร้างความรู้ความเข้าใจเกี่ยวกับระบบการควบคุมภายในให้กับหน่วยงานในสังก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6129" y="462830"/>
            <a:ext cx="7011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43.1 เกณฑ์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การให้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คะแนนระดับ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214</a:t>
            </a:fld>
            <a:endParaRPr lang="en-US"/>
          </a:p>
        </p:txBody>
      </p:sp>
      <p:pic>
        <p:nvPicPr>
          <p:cNvPr id="9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2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1409"/>
              </p:ext>
            </p:extLst>
          </p:nvPr>
        </p:nvGraphicFramePr>
        <p:xfrm>
          <a:off x="323528" y="1138425"/>
          <a:ext cx="8531960" cy="563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24"/>
                <a:gridCol w="6624736"/>
              </a:tblGrid>
              <a:tr h="43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ระดับคะแนน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  <a:r>
                        <a:rPr lang="th-TH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การให้คะแนน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</a:tr>
              <a:tr h="1013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หน่วยรับตรวจดำเนินการจัดทำรายงานผลการประเมินองค์ประกอบของการควบคุมภายในครบทั้ง</a:t>
                      </a: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 องค์ประกอบ (แบบ ปอ.2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และจัดทำรายงานแผนการปรับปรุงการควบคุมภายใน (แบบ ปอ.3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</a:tr>
              <a:tr h="3378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หน่วยรับตรวจดำเนินการจัดทำหนังสือรับรองการประเมินผลการควบคุมภายใน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(แบบ ปอ.1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ทั้งนี้ ผ่านการสอบทานการประเมินผลการควบคุม</a:t>
                      </a: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ภาน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ในจากผู้ตรวจสอบภายใน (แบบ </a:t>
                      </a: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ปส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แล้วรายงานต่อคณะกรรมการตรวจเงินแผ่นดิน ผู้กำดับดูแลและ</a:t>
                      </a:r>
                      <a:r>
                        <a:rPr lang="th-TH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คุณะ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กรรมการตรวจสอบและประเมินผลประจำกระทรวงศึกษาธิการ ภายในวันที่ 30 ธันวาคม 2559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39752" y="332656"/>
            <a:ext cx="386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215</a:t>
            </a:fld>
            <a:endParaRPr lang="en-US"/>
          </a:p>
        </p:txBody>
      </p:sp>
      <p:pic>
        <p:nvPicPr>
          <p:cNvPr id="9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-83215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5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216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476672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43.2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เกณฑ์การประเมินระดับสถานศึกษา (ร้อยละของโรงเรียนที่ส่งรายงานการติดตามประเมินผลการควบคุมภายในประจำปี 2558 ทันตามกำหนดเวลา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01670" y="3366618"/>
            <a:ext cx="7850187" cy="219620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dirty="0" smtClean="0"/>
              <a:t>				</a:t>
            </a:r>
            <a:endParaRPr lang="th-TH" dirty="0"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279809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endParaRPr lang="en-US" sz="2400" dirty="0"/>
          </a:p>
        </p:txBody>
      </p:sp>
      <p:cxnSp>
        <p:nvCxnSpPr>
          <p:cNvPr id="18" name="Straight Connector 13"/>
          <p:cNvCxnSpPr/>
          <p:nvPr/>
        </p:nvCxnSpPr>
        <p:spPr>
          <a:xfrm>
            <a:off x="1259632" y="4746929"/>
            <a:ext cx="4896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7080" y="3429000"/>
            <a:ext cx="719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จำนวนโรงเรียนที่ส่งรายงานการติดตาม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ประเมินผลการควบคุมภายใน ประจำปี 2558 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ทันตามกำหนดเวลา</a:t>
            </a:r>
            <a:endParaRPr lang="th-TH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4890945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จำนวนโรงเรียนทั้งหมดในสังกัด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660232" y="4314881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 100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6313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217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41987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755576" y="1484784"/>
            <a:ext cx="7344816" cy="4752528"/>
            <a:chOff x="172" y="1026"/>
            <a:chExt cx="4111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324" y="2566"/>
                <a:ext cx="672" cy="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6000" b="1" dirty="0">
                    <a:solidFill>
                      <a:srgbClr val="FF0000"/>
                    </a:solidFill>
                    <a:cs typeface="Tahoma" pitchFamily="34" charset="0"/>
                  </a:rPr>
                  <a:t>9</a:t>
                </a:r>
                <a:r>
                  <a:rPr lang="th-TH" sz="6000" b="1" dirty="0" smtClean="0">
                    <a:solidFill>
                      <a:srgbClr val="FF0000"/>
                    </a:solidFill>
                    <a:cs typeface="Tahoma" pitchFamily="34" charset="0"/>
                  </a:rPr>
                  <a:t>0</a:t>
                </a:r>
                <a:endParaRPr lang="en-US" sz="6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22" y="2116"/>
              <a:ext cx="977" cy="1007"/>
              <a:chOff x="864" y="2125"/>
              <a:chExt cx="977" cy="1007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64" y="2125"/>
                <a:ext cx="977" cy="908"/>
                <a:chOff x="668" y="2112"/>
                <a:chExt cx="949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68" y="2239"/>
                  <a:ext cx="949" cy="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lvl="0" algn="ctr" eaLnBrk="1" hangingPunct="1">
                    <a:defRPr/>
                  </a:pPr>
                  <a:r>
                    <a:rPr lang="th-TH" sz="48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80</a:t>
                  </a:r>
                  <a:endParaRPr lang="en-US" sz="4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025" y="1383"/>
                <a:ext cx="432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3600" b="1" dirty="0" smtClean="0">
                    <a:solidFill>
                      <a:srgbClr val="FF0000"/>
                    </a:solidFill>
                    <a:cs typeface="Tahoma" pitchFamily="34" charset="0"/>
                  </a:rPr>
                  <a:t>70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04" y="1261"/>
              <a:ext cx="32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th-TH" sz="2400" b="1" dirty="0" smtClean="0">
                  <a:solidFill>
                    <a:srgbClr val="FF0000"/>
                  </a:solidFill>
                  <a:cs typeface="Tahoma" pitchFamily="34" charset="0"/>
                </a:rPr>
                <a:t>60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95" cy="1188"/>
              <a:chOff x="2094" y="2364"/>
              <a:chExt cx="1095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098" y="2582"/>
                <a:ext cx="1091" cy="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7200" b="1" dirty="0" smtClean="0">
                    <a:solidFill>
                      <a:srgbClr val="FF0000"/>
                    </a:solidFill>
                    <a:cs typeface="Tahoma" pitchFamily="34" charset="0"/>
                  </a:rPr>
                  <a:t>100</a:t>
                </a:r>
                <a:endParaRPr lang="en-US" sz="72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39" y="1026"/>
              <a:ext cx="59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20" y="1236"/>
              <a:ext cx="65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172" y="1940"/>
              <a:ext cx="71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17" y="2422"/>
              <a:ext cx="71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566" y="2567"/>
              <a:ext cx="82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20688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+/-5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218</a:t>
            </a:fld>
            <a:endParaRPr lang="en-US"/>
          </a:p>
        </p:txBody>
      </p:sp>
      <p:sp>
        <p:nvSpPr>
          <p:cNvPr id="17" name="Double Bracket 16"/>
          <p:cNvSpPr/>
          <p:nvPr/>
        </p:nvSpPr>
        <p:spPr>
          <a:xfrm>
            <a:off x="323528" y="1700808"/>
            <a:ext cx="8424935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83736" y="260648"/>
            <a:ext cx="59386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sz="32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641036" y="2087104"/>
            <a:ext cx="7920880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 แต่งตั้งคณะทำงานติดตามประเมินผลการควบคุมภายในของสำนักงานเขตพื้นที่การศึกษา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 ติดตามประเมินผล (รอบ 6 เดือน) ตามแผนการปรับปรุงการควบคุมภายใน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(แบบ ปอ.3) แล้วสรุปลงในแบบรายงานผลการติดตามการปฏิบัติตามแผนการปรับปรุงการควบคุมภายใน (แบบติดตาม ปอ.3)  และรายงานให้ 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ทราบ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30 เมษายน 2559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  เสริมสร้างความรู้ความเข้าใจเกี่ยวกับระบบการควบคุมภายในให้กับหน่วยงานในสังกัด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  จัดทำแบบรายงานตามระเบียบ 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คตง.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ว่าด้วยการกำหนดมาตรฐานการควบคุมภายใน พ.ศ.2544 ดังนี้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4.1 หนังสือรับรองการประเมินผลการควบคุมภายใน (แบบ ปอ.1)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4.2 รายงานผลการสอบทานการประเมินผลการควบคุมภายในของผู้ตรวจสอบภายใน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(แบบ 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ปส.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4.3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รายงานผลการประเมินองค์ประกอบของมาตรฐานการควบคุมภายใน (แบบ ปอ.2)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4.4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รายงานแผนการปรับปรุงการควบคุมภายใน (แบบ ปอ.3)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.5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รายงานผลการติดตามการปฏิบัติตามแผนการปรับปรุงการควบคุมภายใน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(แบบติดตาม ปอ.3)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  จัดส่งหนังสือรับรองการประเมินผลการควบคุมภายในให้สำนักงานการตรวจเงินแผ่นดินภูมิภาค/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/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คตป.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ศธ. ทราบ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30 ธันวาคม 2559</a:t>
            </a:r>
          </a:p>
        </p:txBody>
      </p:sp>
    </p:spTree>
    <p:extLst>
      <p:ext uri="{BB962C8B-B14F-4D97-AF65-F5344CB8AC3E}">
        <p14:creationId xmlns:p14="http://schemas.microsoft.com/office/powerpoint/2010/main" val="20199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26064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43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ระดับความสำเร็จของส่วนราชการระดับหน่วยเบิกจ่ายสามารถปฏิบัติงานด้านบัญชีการเงินได้ตามเกณฑ์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ที่สำนักงานคณะกรรมการการศึกษาขั้นพื้นฐานกำหนด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852936"/>
            <a:ext cx="410445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noProof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95536" y="3602340"/>
            <a:ext cx="842493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่วนราชการระดับหน่วยเบิกจ่ายสามารถดำเนินการได้ตามเกณฑ์ที่สำนักงานคณะกรรมการการศึกษ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ขั้นพื้นฐานกำหนด โดยเป็นการประเมินผลจากจำนวนเรื่องของ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ข้อมูลทางบัญชีที่ส่วนราชการระดับหน่วยเบิกจ่ายสามารถดำเนินการได้ตามเกณฑ์ที่กำหนด จำนวน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เรื่อง ประกอบด้วย 19 ข้อย่อย โดยพิจารณาตามหลักเกณฑ์ 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3251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699" y="188640"/>
            <a:ext cx="4981607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" y="936508"/>
            <a:ext cx="6062747" cy="554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220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สี่เหลี่ยมผืนผ้า 51"/>
          <p:cNvSpPr/>
          <p:nvPr/>
        </p:nvSpPr>
        <p:spPr>
          <a:xfrm>
            <a:off x="3707904" y="260648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296260" y="1321796"/>
            <a:ext cx="856895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3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1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งบทดลองรายหน่วยเบิกจ่ายในระบบ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มียอดคงเหลือของบัญชีเงินสดในมือ และมียอดเงินฝากธนาคาร ณ วันสิ้นเดือนทุกบัญชีถูกต้องตามหลักฐาน โดยพิจารณาใน 2 ข้อย่อย ดังนี้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169988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งบทดลองรายหน่วยเบิกจ่ายในระบบ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มีบัญชีเงินสดในมือถูกต้องตรงกับรายงานเงินสดคงเหลือประจำวัน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23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จำนวนเงินในช่อง “ยอดยกไป”ของบัญชีเงินสดในมือ (1101010101)        ในงบทดลองของหน่วยเบิกจ่ายมียอดเท่ากับรายงานเงินคงเหลือประจำวันที่จัดทำตามระเบียบเบิกจ่ายเงินจากคลัง การเก็บรักษาเงิน และการนำส่งเงินคงคลัง พ.ศ. 2551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ส่วนราชการระดับหน่วยเบิกจ่ายมีการจัดทำงบกระทบยอดเงินฝากธนาคาร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ณ วันสิ้นเดือนทุกบัญชี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23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ส่วนราชการระดับหน่วยเบิกจ่ายมีการจัดทำงบกระทบยอดเงินฝากธนาคารครบทุกบัญชี ณ วันสิ้นเดือนแต่ละเดือน โดยกระทบยอดคงเหลือช่อง ยอดยกไปจากระบบ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ไปหายอดคงเหลือใน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Bank Statement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ตามหนังสือกรมบัญชีกลางที่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0423.3/ว 63 ลงวันที่ 21 กุมภาพันธ์ 2554</a:t>
            </a:r>
          </a:p>
        </p:txBody>
      </p:sp>
    </p:spTree>
    <p:extLst>
      <p:ext uri="{BB962C8B-B14F-4D97-AF65-F5344CB8AC3E}">
        <p14:creationId xmlns:p14="http://schemas.microsoft.com/office/powerpoint/2010/main" val="13532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221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9793" name="Rectangle 1"/>
          <p:cNvSpPr>
            <a:spLocks noChangeArrowheads="1"/>
          </p:cNvSpPr>
          <p:nvPr/>
        </p:nvSpPr>
        <p:spPr bwMode="auto">
          <a:xfrm>
            <a:off x="395536" y="1628800"/>
            <a:ext cx="8352928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3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2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งบทดลองรายหน่วยเบิกจ่ายในระบบ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ไม่ปรากฏยอดคงค้างบัญชีพักสินทรัพย์ </a:t>
            </a:r>
            <a:r>
              <a:rPr kumimoji="0" lang="th-TH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(ระบุประเภท)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23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จำนวนเงินในช่อง “ยอดยกไป” ของบัญชีพักสินทรัพย์ (ระบุประเภท) ในงบทดลองรายหน่วยเบิกจ่ายต้องไม่มียอดคงค้าง โดยปรับปรุงเป็นสินทรัพย์รายตัวหรือเป็นค่าใช้จ่าย ยกเว้น บัญชีพักงานระหว่างก่อสร้าง (1211010102) ให้ปรับปรุงบัญชีและ</a:t>
            </a:r>
            <a:r>
              <a:rPr kumimoji="0" lang="th-TH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ไม่ให้มียอดคงค้างในงบทดลองภายใน 30 วัน</a:t>
            </a:r>
            <a:r>
              <a:rPr kumimoji="0" lang="th-TH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นับจากสิ้นปีงบประมาณ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07904" y="260648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222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0817" name="Rectangle 1"/>
          <p:cNvSpPr>
            <a:spLocks noChangeArrowheads="1"/>
          </p:cNvSpPr>
          <p:nvPr/>
        </p:nvSpPr>
        <p:spPr bwMode="auto">
          <a:xfrm>
            <a:off x="179512" y="1415199"/>
            <a:ext cx="878497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3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งบทดลองรายหน่วยเบิกจ่ายในระบบ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ไม่ปรากฏยอดคงค้างของบัญชีพักต่างๆ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บัญชีพักในงบทดลองรายหน่วยเบิกจ่ายในระบบ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ไม่มีจำนวนเงินคงค้างในช่อง “ยอดยกไป” ของทุกบัญชีดังต่อไปนี้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3.1 บัญชีพักเงินนำส่ง (1101010112) และบัญชีพักเงินสดรับ (1101010110)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3.2 บัญชีพักรอ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Clearing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(1101010113) ยกเว้นบัญชีพักรอ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Clearing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ที่เกิดจากเช็ค    ที่ธนาคารยังไม่สามารถเรียกเก็บได้ทันภายในสิ้นเดือนซึ่งบัญชีพักรอ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Clearing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ดังกล่าว ต้องมียอดคงค้าง</a:t>
            </a:r>
            <a:r>
              <a:rPr kumimoji="0" lang="th-TH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ด้านเครดิตเท่ากับยอดคงค้างของบัญชีพักเงินนำส่งด้านเดบิตที่       ส่วนราชการบันทึกการนำส่งเงินในระบบ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3.3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บัญชีพักหักล้างการรับโอนสินทรัพย์ (1213010104)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3.4 บัญชีพักหักล้างการโอนสินทรัพย์ (5212010103)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71800" y="260648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เรื่องที่ 3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223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1841" name="Rectangle 1"/>
          <p:cNvSpPr>
            <a:spLocks noChangeArrowheads="1"/>
          </p:cNvSpPr>
          <p:nvPr/>
        </p:nvSpPr>
        <p:spPr bwMode="auto">
          <a:xfrm>
            <a:off x="467544" y="1556792"/>
            <a:ext cx="8280920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3.5 บัญชีลูกหนี้ส่วนราชการ-รายได้รับแทนกัน (1102050125)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3.6 บัญชีเจ้าหนี้ส่วนราชการ-รายได้รับแทนกัน (2101020106) ยกเว้น กรณีส่วนราชการรับรายได้แทน</a:t>
            </a:r>
            <a:r>
              <a:rPr kumimoji="0" lang="th-TH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หน่วยงานอื่นในวันสิ้นเดือนแล้วนำส่งเงินในเดือนถัดไป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3.7 บัญชีภาษีหัก ณ ที่จ่ายรอนำส่ง (ระบุประเภท) (21020401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xx)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3.8 บัญชีเบิกเกินส่งคืนรอนำส่ง (2116010104) ยกเว้น กรณีหน่วยเบิกจ่ายบันทึกรับเงินเบิกเกินส่งคืนในวันสิ้นเดือน     แล้วนำส่งในเดือนถัดไป ทั้งนี้ให้ระบุสาเหตุไว้ในแบบประเมินผลฯ หัวข้อคำชี้แจงด้วย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3.9 บัญชีพักค่าใช้จ่าย (5301010103)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3.10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บัญชีปรับหมวดรายจ่าย (5301010101)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79712" y="188640"/>
            <a:ext cx="4631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เรื่องที่ 3 (ต่อ)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224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2865" name="Rectangle 1"/>
          <p:cNvSpPr>
            <a:spLocks noChangeArrowheads="1"/>
          </p:cNvSpPr>
          <p:nvPr/>
        </p:nvSpPr>
        <p:spPr bwMode="auto">
          <a:xfrm>
            <a:off x="232677" y="1443835"/>
            <a:ext cx="8712968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3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4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งบทดลองรายหน่วยเบิกจ่ายในระบบ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แสดงข้อมูลทางบัญชีที่ถูกต้องตามดุลบัญชีปกติ</a:t>
            </a:r>
            <a:r>
              <a:rPr kumimoji="0" lang="th-TH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ทุกบัญชี ไม่มีบัญชีที่เกี่ยวข้องกับส่วนราชการที่ใช้เฉพาะภารกิจของหน่วยงาน โดยพิจารณาใน 2 ข้อย่อย ดังนี้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23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4.1 งบทดลองรายหน่วยเบิกจ่ายในระบบ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แสดงข้อมูลทางบัญชีที่ถูกต้องตามดุลบัญชีปกติทุกบัญชี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23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จำนวนเงินในช่อง “ยอดยกไป”ของทุกบัญชีในงบทดลองแสดงตัวเลขถูกต้องตามดุลบัญชีปกติ ยกเว้น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27784" y="188640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เรื่องที่ 4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225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2771800" y="188640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เรื่องที่ 4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31100" r="14069" b="17450"/>
          <a:stretch>
            <a:fillRect/>
          </a:stretch>
        </p:blipFill>
        <p:spPr bwMode="auto">
          <a:xfrm>
            <a:off x="323528" y="1628800"/>
            <a:ext cx="847637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226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433614" y="1592303"/>
            <a:ext cx="8568952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4.2 งบทดลองรายหน่วยเบิกจ่ายในระบบ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ไม่มีบัญชีที่เกี่ยวข้องกับส่วนราชการที่ใช้เฉพาะภารกิจของหน่วยงาน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จำนวนเงินในช่อง “ยอดยกไป”ของบัญชีในงบทดลองแสดงบัญชีถูกต้องตามประเภทของสินทรัพย์และไม่มีบัญชีที่เกี่ยวข้องกับส่วนราชการที่มีภารกิจเฉพาะด้าน เช่น บัญชีสินทรัพย์ถาวร  ที่ราชพัสดุ บัญชีสินทรัพย์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Interface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บัญชีสินทรัพย์โครงสร้างพื้นฐาน ประกอบด้วย ถนน สะพาน เขื่อน อ่างเก็บน้ำ และสินทรัพย์โครงสร้างพื้นฐานอื่น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67744" y="188640"/>
            <a:ext cx="4631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เรื่องที่ 4 (ต่อ)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227</a:t>
            </a:fld>
            <a:endParaRPr lang="en-US"/>
          </a:p>
        </p:txBody>
      </p:sp>
      <p:sp>
        <p:nvSpPr>
          <p:cNvPr id="297985" name="Rectangle 1"/>
          <p:cNvSpPr>
            <a:spLocks noChangeArrowheads="1"/>
          </p:cNvSpPr>
          <p:nvPr/>
        </p:nvSpPr>
        <p:spPr bwMode="auto">
          <a:xfrm>
            <a:off x="188226" y="236607"/>
            <a:ext cx="8784976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ระดับหน่วยเบิกจ่ายมีการจัดส่งรายงานงบทดลองประจำเดือนให้สำนักงานการตรวจสอบเงินแผ่นดิน</a:t>
            </a:r>
            <a:r>
              <a:rPr kumimoji="0" lang="th-T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ภายในวันที่ 15 ของเดือนถัดไป การปรับปรุงบัญชีและปิดบัญชีตามเกณฑ์คงค้าง ณ วันสิ้นปีงบประมาณให้แล้วเสร็จภายใน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kumimoji="0" lang="th-T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วัน นับจากวันสิ้นปีงบประมาณ (ประเมินผลเฉพาะรอบที่ 2 (เมษายน-กันยายน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โดยพิจารณาใน 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ข้อย่อย ดังนี้</a:t>
            </a:r>
          </a:p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th-TH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5.1 ส่วนราชการระดับหน่วยเบิกจ่ายมีการจัดส่งงบทดลองประจำเดือนให้สำนักงานการตรวจเงินแผ่นดิน ภายในวันที 15 ของเดือนถัดไป ตามหนังสือกรมบัญชีกลาง ที่ </a:t>
            </a:r>
            <a:r>
              <a:rPr lang="th-TH" sz="2000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lang="th-TH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0423.3/ว267 ลงวันที่ 3 สิงหาคม 2558</a:t>
            </a:r>
          </a:p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</a:t>
            </a:r>
            <a:r>
              <a:rPr kumimoji="0" lang="th-TH" sz="20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หน่วยเบิกจ่ายมีการส่งงบทดลองประจำเดือนจากระบบ</a:t>
            </a:r>
            <a:r>
              <a:rPr kumimoji="0" lang="th-TH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โดยใช้คำสั่ง งาน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ZGL_MVT_MONTH </a:t>
            </a:r>
            <a:r>
              <a:rPr kumimoji="0" lang="th-TH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Web online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รายงานงบทดลองรายเดือน-หน่วยเบิกจ่าย ให้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สตง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ภายใน 15 ของเดือนถัดไป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5.2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การปรับปรุงรายการบัญชีตามเกณฑ์คงค้าง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ส่วนราชการระดับหน่วยเบิกจ่ายซึ่งเป็นหน่วยเบิกจ่าย บันทึกรายการปรับปรุงบัญชีตามเกณฑ์คงค้างในระบบ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ตามหนังสือกรมบัญชีกลาง </a:t>
            </a:r>
            <a:r>
              <a:rPr kumimoji="0" lang="th-TH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0423.3/ว 224 ลงวันที่ 29 สิงหาคม 2557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5.3 การคำนวณค่าเสื่อมราคาสำหรับส่วนราชการระดับหน่วยเบิกจ่ายที่มีบัญชีสินทรัพย์ ไม่ระบุฯลฯ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กรณีที่ส่วนราชการระดับหน่วยเบิกจ่ายที่มีบัญชีสินทรัพย์ไม่ระบุ เช่น บัญชีอาคารและสิ่งปลูกสร้างไม่ระบุรายละเอียด บัญชีครุภัณฑ์ไม่ระบุรายละเอียด ฯลฯ ต้องคำนวณค่าเสื่อมราคาดำเนินการปรับปรุงค่าเสื่อมราคา ณ สิ้นปีงบประมาณเอง</a:t>
            </a:r>
          </a:p>
        </p:txBody>
      </p:sp>
    </p:spTree>
    <p:extLst>
      <p:ext uri="{BB962C8B-B14F-4D97-AF65-F5344CB8AC3E}">
        <p14:creationId xmlns:p14="http://schemas.microsoft.com/office/powerpoint/2010/main" val="4095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228</a:t>
            </a:fld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63888" y="260648"/>
            <a:ext cx="2864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(ต่อ)</a:t>
            </a:r>
            <a:r>
              <a:rPr lang="th-TH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9009" name="Rectangle 1"/>
          <p:cNvSpPr>
            <a:spLocks noChangeArrowheads="1"/>
          </p:cNvSpPr>
          <p:nvPr/>
        </p:nvSpPr>
        <p:spPr bwMode="auto">
          <a:xfrm>
            <a:off x="448965" y="1256923"/>
            <a:ext cx="835292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90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5.4 การปิดบัญชีรายได้สูง/(ต่ำ) กว่าค่าใช้จ่ายสุทธิ (3101010101) และบัญชีผลสะสมจากการแก้ไขข้อผิดพลาด (3102010102)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(ประเมินผลเฉพาะรอบที่ 2 (เมษายน – กันยายน))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คำอธิบาย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ส่วนราชการระดับหน่วยเบิกจ่ายเรียกรายงานงบทดลองประจำปี ระบุงวด    1-16 หลังจากการปรับปรุงรายการบัญชีตามเกณฑ์คงค้าง ข้อ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5.1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 ข้อ 5.2 (ถ้ามี) แล้ว โดยปิดบัญชีรายได้สูง/(ต่ำ) กว่าค่าใช้จ่ายสุทธิ (3101010101) และบัญชีผลสะสมจากการแก้ไขข้อผิดพลาด (3102010102) ตามจำนวนเงินคงเหลือในช่อง “ยอดยกไป” เข้าบัญชีรายได้สูง/(ต่ำ) กว่าค่าใช้จ่ายสะสมยกมา (3102010101)</a:t>
            </a:r>
          </a:p>
        </p:txBody>
      </p:sp>
    </p:spTree>
    <p:extLst>
      <p:ext uri="{BB962C8B-B14F-4D97-AF65-F5344CB8AC3E}">
        <p14:creationId xmlns:p14="http://schemas.microsoft.com/office/powerpoint/2010/main" val="1363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229</a:t>
            </a:fld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07904" y="188640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6</a:t>
            </a:r>
            <a:endParaRPr lang="th-TH" sz="3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0033" name="Rectangle 1"/>
          <p:cNvSpPr>
            <a:spLocks noChangeArrowheads="1"/>
          </p:cNvSpPr>
          <p:nvPr/>
        </p:nvSpPr>
        <p:spPr bwMode="auto">
          <a:xfrm>
            <a:off x="323528" y="1291130"/>
            <a:ext cx="8496944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6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ความครบถ้วนของสถานศึกษาที่เป็นหน่วยเบิกภายใต้สังกัดเขตพื้นที่การศึกษา ในการจัดส่งข้อมูลการปฏิบัติงานด้านบัญชีให้สำนักงานคณะกรรมการการศึกษาขั้นพื้นฐานภายในระยะเวลาที่กำหน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สำนักงานเขตพื้นที่การศึกษาดำเนินการเร่งรัด ติดตามการปฏิบัติงานด้านบัญชีของสถานศึกษาหน่วยเบิกภายใต้สังกัด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ให้จัดส่งข้อมูลมายังสำนักงานคณะกรรมการการศึกษาขั้นพื้นฐานภายใน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วันนับจากวันสิ้นรอบ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เดือนและ 30 วันนับจากวันสิ้นรอบ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เดือน โดยเมื่อสถานศึกษาหน่วยเบิกได้จัดส่งเอกสารประกอบการประเมินฯ ให้สำนักงานคณะกรรมการการศึกษาขั้นพื้นฐานแล้ว สถานศึกษาจะสำเนาหนังสือนำส่งแจ้งให้สำนักงานเขตพื้นที่การศึกษาทราบ เพื่อเข้ารายงานผลในระบบ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ของ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ต่อไป ซึ่งการรับรองรายงานของสำนักงานคณะกรรมการการศึกษาขั้นพื้นฐานในข้อนี้ สำนักงานคณะกรรมการการศึกษาขั้นพื้นฐาน  จะรับรองให้ต่อเมื่อได้รับเอกสารประกอบการประเมินฯ </a:t>
            </a:r>
            <a:r>
              <a:rPr kumimoji="0" lang="th-T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ของสถานศึกษาทุกแห่งครบถ้วนเท่านั้น </a:t>
            </a:r>
          </a:p>
        </p:txBody>
      </p:sp>
    </p:spTree>
    <p:extLst>
      <p:ext uri="{BB962C8B-B14F-4D97-AF65-F5344CB8AC3E}">
        <p14:creationId xmlns:p14="http://schemas.microsoft.com/office/powerpoint/2010/main" val="16551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14578" y="234536"/>
            <a:ext cx="4981607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882607"/>
            <a:ext cx="7300077" cy="560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230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75856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755576" y="1484784"/>
            <a:ext cx="7344816" cy="4752528"/>
            <a:chOff x="172" y="1026"/>
            <a:chExt cx="4111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8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451" y="2566"/>
                <a:ext cx="417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6600" b="1" dirty="0" smtClean="0">
                    <a:solidFill>
                      <a:srgbClr val="FF0000"/>
                    </a:solidFill>
                    <a:cs typeface="Tahoma" pitchFamily="34" charset="0"/>
                  </a:rPr>
                  <a:t>4</a:t>
                </a:r>
                <a:endParaRPr lang="en-US" sz="6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22" y="2116"/>
              <a:ext cx="977" cy="1007"/>
              <a:chOff x="864" y="2125"/>
              <a:chExt cx="977" cy="1007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864" y="2125"/>
                <a:ext cx="977" cy="908"/>
                <a:chOff x="668" y="2112"/>
                <a:chExt cx="949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668" y="2239"/>
                  <a:ext cx="949" cy="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lvl="0" algn="ctr" eaLnBrk="1" hangingPunct="1">
                    <a:defRPr/>
                  </a:pPr>
                  <a:r>
                    <a:rPr lang="th-TH" sz="5400" b="1" dirty="0" smtClean="0">
                      <a:solidFill>
                        <a:srgbClr val="FF0000"/>
                      </a:solidFill>
                      <a:cs typeface="Tahoma" pitchFamily="34" charset="0"/>
                    </a:rPr>
                    <a:t>3</a:t>
                  </a:r>
                  <a:endParaRPr lang="en-US" sz="54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1107" y="1383"/>
                <a:ext cx="268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3600" b="1" dirty="0" smtClean="0">
                    <a:solidFill>
                      <a:srgbClr val="FF0000"/>
                    </a:solidFill>
                    <a:cs typeface="Tahoma" pitchFamily="34" charset="0"/>
                  </a:rPr>
                  <a:t>2</a:t>
                </a:r>
                <a:endParaRPr lang="en-US" sz="3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650" y="1261"/>
              <a:ext cx="23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th-TH" b="1" dirty="0" smtClean="0">
                  <a:solidFill>
                    <a:srgbClr val="FF0000"/>
                  </a:solidFill>
                  <a:cs typeface="Tahoma" pitchFamily="34" charset="0"/>
                </a:rPr>
                <a:t>1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408" y="2582"/>
                <a:ext cx="469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lvl="0" algn="ctr" eaLnBrk="1" hangingPunct="1">
                  <a:defRPr/>
                </a:pPr>
                <a:r>
                  <a:rPr lang="th-TH" sz="8000" b="1" dirty="0" smtClean="0">
                    <a:solidFill>
                      <a:srgbClr val="FF0000"/>
                    </a:solidFill>
                    <a:cs typeface="Tahoma" pitchFamily="34" charset="0"/>
                  </a:rPr>
                  <a:t>5</a:t>
                </a:r>
                <a:endParaRPr lang="en-US" sz="80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39" y="1026"/>
              <a:ext cx="59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20" y="1236"/>
              <a:ext cx="65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172" y="1940"/>
              <a:ext cx="71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17" y="2422"/>
              <a:ext cx="71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566" y="2567"/>
              <a:ext cx="82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92696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+/- 1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</a:t>
            </a:r>
          </a:p>
          <a:p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เกณฑ์การให้คะแนนดังนี้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00102"/>
              </p:ext>
            </p:extLst>
          </p:nvPr>
        </p:nvGraphicFramePr>
        <p:xfrm>
          <a:off x="179512" y="1628800"/>
          <a:ext cx="8784977" cy="51865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06447"/>
                <a:gridCol w="2532721"/>
                <a:gridCol w="909304"/>
                <a:gridCol w="3024336"/>
                <a:gridCol w="1512169"/>
              </a:tblGrid>
              <a:tr h="555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(ร้อยละ)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หลักฐานที่ต้องแนบในระบบ </a:t>
                      </a:r>
                      <a:r>
                        <a:rPr lang="en-US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ARS</a:t>
                      </a: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รอบการรายงาน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</a:tr>
              <a:tr h="24679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งบทดลองรายหน่วยเบิกจ่ายในระบบ </a:t>
                      </a:r>
                      <a:r>
                        <a:rPr lang="en-US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มียอดคงเหลือของบัญชีเงินสดในมือ และมียอดเงินฝากธนาคาร ณ วันสิ้นเดือนทุกบัญชีถูกต้องตามหลักฐาน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แบบรายงาน สรก.</a:t>
                      </a:r>
                      <a:r>
                        <a:rPr lang="th-TH" sz="1600" spc="-6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59-1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สำเนารายงานเงินคงเหลือประจำวันตามแบบที่กรมบัญชีกลาง ณ วันสิ้นรอบรายงาน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งบเทียบยอดเงินฝากธนาคาร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Statement </a:t>
                      </a:r>
                      <a:r>
                        <a:rPr lang="th-TH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เงินฝากธนาคารของทุกบัญชี (เฉพาะหน้าสุดท้าย)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6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สมุดบัญชีเงินฝากธนาคาร ประเภทออมทรัพย์และประจำ (หน้าแรกและหน้าสุดท้าย)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เดือน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</a:tr>
              <a:tr h="11113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งบทดลองรายหน่วยเบิกจ่ายในระบบ </a:t>
                      </a:r>
                      <a:r>
                        <a:rPr lang="en-US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 </a:t>
                      </a:r>
                      <a:r>
                        <a:rPr lang="th-TH" sz="16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ไม่ปรากฏยอดคงค้างบัญชีพักสินทรัพย์(ระบุประเภท)</a:t>
                      </a:r>
                      <a:endParaRPr lang="en-US" sz="1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1600" spc="-7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7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แบบรายงาน สรก.</a:t>
                      </a:r>
                      <a:r>
                        <a:rPr lang="th-TH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59-1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7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เดือน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</a:tr>
              <a:tr h="8335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งบทดลองรายหน่วยเบิกจ่ายในระบบ </a:t>
                      </a:r>
                      <a:r>
                        <a:rPr lang="en-US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ไม่ปรากฏยอดคงค้างของบัญชี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พัก</a:t>
                      </a:r>
                    </a:p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ต่าง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ๆ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1600" spc="-7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แบบ</a:t>
                      </a:r>
                      <a:r>
                        <a:rPr lang="th-TH" sz="1600" spc="-7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รายงาน สรก.</a:t>
                      </a:r>
                      <a:r>
                        <a:rPr lang="th-TH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59-1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600" spc="-7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เดือน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2771800" y="260648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 ตัวชี้วัด 43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231</a:t>
            </a:fld>
            <a:endParaRPr lang="en-US"/>
          </a:p>
        </p:txBody>
      </p:sp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24328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7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051720" y="188640"/>
            <a:ext cx="4374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 ตัวชี้วัด 43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02815"/>
              </p:ext>
            </p:extLst>
          </p:nvPr>
        </p:nvGraphicFramePr>
        <p:xfrm>
          <a:off x="323528" y="1628800"/>
          <a:ext cx="8496944" cy="38110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4096"/>
                <a:gridCol w="2365591"/>
                <a:gridCol w="999328"/>
                <a:gridCol w="2632746"/>
                <a:gridCol w="1635183"/>
              </a:tblGrid>
              <a:tr h="13235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(ร้อยละ)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หลักฐานที่ต้องแนบในระบบ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ARS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รอบการรายงาน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</a:tr>
              <a:tr h="24875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งบทดลองรายหน่วยเบิกจ่ายในระบบ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แสดงข้อมูลทางบัญชีที่ถูกต้องตามดุลบัญชีปกติทุกบัญชี ไม่มีบัญชีที่เกี่ยวข้องกับส่วนราชการที่ใช้เฉพาะภารกิจของหน่วยงาน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marL="285750" indent="-285750" algn="thaiDist">
                        <a:spcAft>
                          <a:spcPts val="0"/>
                        </a:spcAft>
                        <a:buFontTx/>
                        <a:buChar char="-"/>
                        <a:tabLst>
                          <a:tab pos="1143000" algn="l"/>
                        </a:tabLst>
                      </a:pPr>
                      <a:r>
                        <a:rPr lang="th-TH" sz="1800" spc="-7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แบบรายงาน สรก 59-1</a:t>
                      </a:r>
                    </a:p>
                    <a:p>
                      <a:pPr marL="285750" indent="-285750" algn="thaiDist">
                        <a:spcAft>
                          <a:spcPts val="0"/>
                        </a:spcAft>
                        <a:buFontTx/>
                        <a:buChar char="-"/>
                        <a:tabLst>
                          <a:tab pos="1143000" algn="l"/>
                        </a:tabLst>
                      </a:pPr>
                      <a:r>
                        <a:rPr lang="th-TH" sz="1800" spc="-7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งบทดลอง</a:t>
                      </a:r>
                      <a:endParaRPr lang="en-US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</a:tr>
            </a:tbl>
          </a:graphicData>
        </a:graphic>
      </p:graphicFrame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232</a:t>
            </a:fld>
            <a:endParaRPr lang="en-US"/>
          </a:p>
        </p:txBody>
      </p:sp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8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040644" y="69490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 ตัวชี้วัด 43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48713"/>
              </p:ext>
            </p:extLst>
          </p:nvPr>
        </p:nvGraphicFramePr>
        <p:xfrm>
          <a:off x="154811" y="543491"/>
          <a:ext cx="8784975" cy="63977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40765"/>
                <a:gridCol w="2458338"/>
                <a:gridCol w="1002860"/>
                <a:gridCol w="2642050"/>
                <a:gridCol w="1640962"/>
              </a:tblGrid>
              <a:tr h="10027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น้ำหนัก (ร้อยละ)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หลักฐานที่ต้องแนบในระบบ </a:t>
                      </a:r>
                      <a:r>
                        <a:rPr lang="en-US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ARS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รอบการรายงาน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50" marR="57150" marT="0" marB="0" anchor="ctr"/>
                </a:tc>
              </a:tr>
              <a:tr h="17412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th-TH" sz="16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ส่วนราชการระดับหน่วยเบิก</a:t>
                      </a:r>
                      <a:r>
                        <a:rPr kumimoji="0" lang="th-TH" sz="16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จาย</a:t>
                      </a:r>
                      <a:r>
                        <a:rPr kumimoji="0" lang="th-TH" sz="16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มีการจัดส่งงบทดลองรายงานประจำเดือนให้</a:t>
                      </a: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6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สตง</a:t>
                      </a: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.ภายในวันที่ 15 ของเดือนถัดไปมีการปรับปรุงบัญชีและปิดบัญชีตามเกณฑ์คงค้าง ณ วันสิ้นปีงบประมาณให้แล้วเสร็จภายใน 30 วัน นับจากวันสิ้น</a:t>
                      </a:r>
                      <a:r>
                        <a:rPr kumimoji="0" lang="th-TH" sz="16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ปีงปประมาณ</a:t>
                      </a:r>
                      <a:endParaRPr lang="en-US" sz="16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endParaRPr kumimoji="0" lang="th-TH" sz="16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16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แบบรายงาน สรก.58-1</a:t>
                      </a:r>
                      <a:endParaRPr kumimoji="0" lang="en-US" sz="16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สำเนาหนังสือนำส่งรายงานประจำเดือนจากระบบ </a:t>
                      </a:r>
                      <a:r>
                        <a:rPr kumimoji="0" lang="en-US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GFMIS </a:t>
                      </a: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 </a:t>
                      </a:r>
                      <a:r>
                        <a:rPr kumimoji="0" lang="th-TH" sz="16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สตง</a:t>
                      </a: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ภายใน วันที่ 15 ของเดือนถัดไป (รอบ 6 เดือนส่งตุลาคม 2558 – มีนาคม 2559 และรอบ 12 เดือน ส่ง เมษายน – กันยายน 2559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สำเนาบันทึกรายการปรับปรุงบัญชี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h-TH" sz="16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สำเนาการปิดบัญชีรายได้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6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</a:tr>
              <a:tr h="17412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1955" marR="51955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ความครบถ้วนของสถานศึกษาหน่วยเบิกภายใต้สังกัดเขตพื้นที่การศึกษา ในการจัดส่งข้อมูลการปฏิบัติงานด้านบัญชี ให้สำนักงานคณะกรรมการการศึกษาขั้นพื้นฐานภายในระยะเวลาที่กำหนด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แบบรายงาน สรก.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59-1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สำเนา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หนังสือนำส่งรายงานการประเมินฯ ของสถานศึกษาที่เป็นหน่วยเบิกให้สำนักงานคณะกรรมการการศึกษาขั้นพื้นฐาน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6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รอบ </a:t>
                      </a:r>
                      <a:r>
                        <a:rPr lang="en-US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r>
                        <a:rPr lang="th-TH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234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92670" y="188640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45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ระดับความสำเร็จของสถานศึกษาในสังกัดได้รับการติดตาม ตรวจสอบ ประเมินผล และนิเทศการศึกษาที่มีประสิทธิภาพ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207360"/>
            <a:ext cx="5256584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3 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83568" y="3581705"/>
            <a:ext cx="7850187" cy="201622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			</a:t>
            </a:r>
            <a:endParaRPr lang="th-TH" dirty="0"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97088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endParaRPr lang="en-US" sz="2400" dirty="0"/>
          </a:p>
        </p:txBody>
      </p:sp>
      <p:cxnSp>
        <p:nvCxnSpPr>
          <p:cNvPr id="18" name="Straight Connector 13"/>
          <p:cNvCxnSpPr/>
          <p:nvPr/>
        </p:nvCxnSpPr>
        <p:spPr>
          <a:xfrm>
            <a:off x="1259632" y="4497935"/>
            <a:ext cx="5760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373441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จำนวนสถานศึกษาในสังกัดได้รับการติดตาม ตรวจสอบ </a:t>
            </a:r>
          </a:p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ประเมินผล และนิเทศการศึกษาที่มีประสิทธิภาพ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					        x  100</a:t>
            </a:r>
          </a:p>
          <a:p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43808" y="4803345"/>
            <a:ext cx="340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จำนวนสถานศึกษาในสังกัดทั้งหมด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235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13184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6420" y="795692"/>
            <a:ext cx="6774270" cy="5229293"/>
            <a:chOff x="546420" y="795692"/>
            <a:chExt cx="6046560" cy="47075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20" y="795692"/>
              <a:ext cx="6006780" cy="3854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37168"/>
            <a:stretch/>
          </p:blipFill>
          <p:spPr>
            <a:xfrm>
              <a:off x="546420" y="4470701"/>
              <a:ext cx="6046560" cy="1032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25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3688" y="188640"/>
            <a:ext cx="540060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45.1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236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9" y="985720"/>
            <a:ext cx="6404581" cy="37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75" y="4806470"/>
            <a:ext cx="6046560" cy="198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237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59832" y="188640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46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ร้อยละของผู้เรียน</a:t>
            </a:r>
          </a:p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มีคุณลักษณะอันพึงประสงค์ตามหลักสูตรแกนกลางการศึกษา       ขั้นพื้นฐานพุทธศักราช 2551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708920"/>
            <a:ext cx="4536504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467544" y="3933056"/>
            <a:ext cx="8280920" cy="237626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smtClean="0"/>
          </a:p>
          <a:p>
            <a:endParaRPr lang="th-TH" smtClean="0"/>
          </a:p>
          <a:p>
            <a:endParaRPr lang="th-TH" smtClean="0"/>
          </a:p>
          <a:p>
            <a:r>
              <a:rPr lang="th-TH" smtClean="0"/>
              <a:t>			</a:t>
            </a:r>
            <a:endParaRPr lang="th-TH" dirty="0"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35699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endParaRPr lang="en-US" sz="2400" dirty="0"/>
          </a:p>
        </p:txBody>
      </p:sp>
      <p:cxnSp>
        <p:nvCxnSpPr>
          <p:cNvPr id="18" name="Straight Connector 13"/>
          <p:cNvCxnSpPr/>
          <p:nvPr/>
        </p:nvCxnSpPr>
        <p:spPr>
          <a:xfrm>
            <a:off x="1403648" y="5373216"/>
            <a:ext cx="59046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414908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รียนในสังกัดที่จบหลักสูตรแต่ละระดับชั้นผ่านเกณฑ์การประเมินคุณลักษณะอันพึงประสงค์ตามหลักสูตรแกนกลางการศึกษาขั้นพื้นฐาน     </a:t>
            </a:r>
          </a:p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พุทธศักราช 2551 มีผลประเมินระดับดีขึ้นไป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589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จำนวนผู้เรียนทั้งหมดในสังกัดแต่ละระดับชั้น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524328" y="508518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  100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238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3" y="1509329"/>
            <a:ext cx="7649364" cy="466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9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61855" y="0"/>
            <a:ext cx="4968552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  <a:endParaRPr lang="th-TH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239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588593"/>
            <a:ext cx="6117255" cy="619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7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ร้อยละของสถานศึกษาที่มีนักเรียนระดับปฐมวัยได้รับการเตรียมความพร้อม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1331640" y="2780928"/>
            <a:ext cx="7382854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79512" y="1138425"/>
            <a:ext cx="3761012" cy="504056"/>
          </a:xfrm>
          <a:noFill/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749245"/>
            <a:ext cx="7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จำนวนสถานศึกษาที่มีนักเรียนระดับปฐมวัยได้รับการเตรียมความพร้อมทั้ง 4 ด้าน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606616" y="2852936"/>
            <a:ext cx="6840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จำนวนสถานศึกษาที่มีนักเรียนชั้นปฐมวัย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ได้รับการเตรียมความพร้อมทั้ง 4 ด้าน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จำนวนสถานศึกษาที่เปิดสอนระดับปฐมวัยทั้งหมด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ในเขตพื้นที่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1331640" y="4869160"/>
            <a:ext cx="7416824" cy="14401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1475656" y="4910391"/>
            <a:ext cx="712879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จำนวนสถานศึกษาที่มีนักเรียน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ชั้นปฐมวัย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ได้รับการเตรียมความพร้อมทั้ง 4 ด้านในระดับดี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 100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จำนวนสถานศึกษาที่เปิดสอนระดับปฐมวัยทั้งหมดในเขตพื้นที่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979712" y="5661248"/>
            <a:ext cx="56166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/>
          <p:cNvSpPr/>
          <p:nvPr/>
        </p:nvSpPr>
        <p:spPr>
          <a:xfrm>
            <a:off x="251520" y="5013176"/>
            <a:ext cx="1008112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179512" y="3140968"/>
            <a:ext cx="1080120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323528" y="31974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สูตรที่ 1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738" y="504265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สูตรที่ 2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ตัวเชื่อมต่อตรง 22"/>
          <p:cNvCxnSpPr/>
          <p:nvPr/>
        </p:nvCxnSpPr>
        <p:spPr>
          <a:xfrm>
            <a:off x="2195736" y="3573016"/>
            <a:ext cx="5040560" cy="0"/>
          </a:xfrm>
          <a:prstGeom prst="line">
            <a:avLst/>
          </a:prstGeom>
          <a:ln>
            <a:solidFill>
              <a:srgbClr val="D10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02364" y="263071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</a:t>
            </a: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ร้อยละของผู้เรียน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มีสุขภาพกาย สุขภาพจิต ที่ดี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780928"/>
            <a:ext cx="5256584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83568" y="4293096"/>
            <a:ext cx="7850187" cy="2016224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			</a:t>
            </a:r>
            <a:endParaRPr lang="th-TH" dirty="0">
              <a:cs typeface="Frees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57301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endParaRPr lang="en-US" sz="2400" dirty="0"/>
          </a:p>
        </p:txBody>
      </p:sp>
      <p:cxnSp>
        <p:nvCxnSpPr>
          <p:cNvPr id="18" name="Straight Connector 13"/>
          <p:cNvCxnSpPr/>
          <p:nvPr/>
        </p:nvCxnSpPr>
        <p:spPr>
          <a:xfrm>
            <a:off x="1259632" y="5445224"/>
            <a:ext cx="59046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458112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จำนวนผู้เรียนสุขภาพกาย สุขภาพจิต ที่ดี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100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5892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จำนวนผู้เรียนทั้งหมดในสังกัดแต่ละระดับ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241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131840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443835"/>
            <a:ext cx="7937056" cy="38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19970" y="89712"/>
            <a:ext cx="554461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  <a:endParaRPr lang="th-TH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242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5" y="782031"/>
            <a:ext cx="6205680" cy="575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243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71800" y="260648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48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ระดับความสำเร็จของการนิเทศ ติดตาม การจัดการศึกษาของสถานศึกษาสังกัดสำนักงานเขตพื้นที่การศึกษา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708920"/>
            <a:ext cx="410445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8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800" b="1" cap="all" spc="250" noProof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kumimoji="0" lang="en-US" sz="28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11560" y="3861048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การวัดและประเมินผล โดยพิจารณาจากผลการนิเทศการศึกษา โดยผู้นิเทศการศึกษาจะต้องดำเนินการนิเทศการศึกษาของสถานศึกษาในสังกัด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ให้ครบทุกแห่ง อย่างน้อยแห่งละ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ครั้ง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พร้อมทั้งรายงานผลการนิเทศการศึกษาให้สถานศึกษารับทราบ เพื่อสถานศึกษาจะได้ดำเนินการปรับปรุง แก้ไขปัญหาตามรายงานผลการนิเทศการศึกษา</a:t>
            </a:r>
          </a:p>
        </p:txBody>
      </p:sp>
      <p:sp>
        <p:nvSpPr>
          <p:cNvPr id="7" name="Double Bracket 16"/>
          <p:cNvSpPr/>
          <p:nvPr/>
        </p:nvSpPr>
        <p:spPr>
          <a:xfrm>
            <a:off x="251520" y="3789040"/>
            <a:ext cx="8640960" cy="2520279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39752" y="260648"/>
            <a:ext cx="386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244</a:t>
            </a:fld>
            <a:endParaRPr lang="en-US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611560" y="1700808"/>
          <a:ext cx="7992888" cy="439248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98062"/>
                <a:gridCol w="6394826"/>
              </a:tblGrid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มีการนิเทศการศึกษาสถานศึกษา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แต่ไม่ครบทุกแห่ง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มีการนิเทศการศึกษา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ครบทุกแห่ง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ในสังกัดสำนักงานเขตพื้นที่การศึกษา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มีการนิเทศการศึกษา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ครบทุกแห่ง </a:t>
                      </a:r>
                      <a:endParaRPr lang="th-TH" sz="2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อย่าง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น้อยแห่งละ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มีการรายงานผลการนิเทศการศึกษาของสถานศึกษาทุกแห่ง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มีการปรับปรุง แก้ไขปัญหาจากการนิเทศการศึกษาของสถานศึกษาทุกแห่ง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6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245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1" y="957529"/>
            <a:ext cx="6209123" cy="540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49 	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ระดับความสำเร็จของการตรวจสอบทางการเงิน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การบัญชีของสำนักงานเขตพื้นที่การศึกษา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246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323528" y="1138425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2123728" y="1685323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การประเมินผลการปฏิบัติงานด้านบัญชีการเงิน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051720" y="2054655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9625" algn="l"/>
                <a:tab pos="900113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เรื่องที่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บัญชีเงินสดและบัญชีเงินฝากธนาคาร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9625" algn="l"/>
                <a:tab pos="900113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บัญชีสินทรัพย์ถาวร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9625" algn="l"/>
                <a:tab pos="900113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บัญชีพักที่มียอดคงค้าง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9625" algn="l"/>
                <a:tab pos="900113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งบทดลองแสดงข้อมูลทางบัญชีที่ถูกต้องตามดุลบัญชีปกติทุกบัญชี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9625" algn="l"/>
                <a:tab pos="900113" algn="l"/>
              </a:tabLs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เรืองที่ 5 งบทดลองระดับหน่วยเบิกจ่าย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851920" y="4005064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กระดาษทำการ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Connector 11"/>
          <p:cNvCxnSpPr/>
          <p:nvPr/>
        </p:nvCxnSpPr>
        <p:spPr>
          <a:xfrm>
            <a:off x="755576" y="3933056"/>
            <a:ext cx="7669286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5"/>
          <p:cNvSpPr/>
          <p:nvPr/>
        </p:nvSpPr>
        <p:spPr>
          <a:xfrm>
            <a:off x="611560" y="1596540"/>
            <a:ext cx="7920880" cy="4536504"/>
          </a:xfrm>
          <a:prstGeom prst="roundRect">
            <a:avLst/>
          </a:prstGeom>
          <a:noFill/>
          <a:ln w="50800">
            <a:solidFill>
              <a:srgbClr val="D105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1547664" y="4365104"/>
            <a:ext cx="633670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แบบที่ 1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แบบเก็บข้อมูลการประเมินระบบงาน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แบบที่ 2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แบบวิเคราะห์เงินสด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แบบที่ 3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งบเทียบยอดเงินฝากธนาคาร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แบบที่ 4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รายละเอียดเงินฝากธนาคารคงเหลือ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รายละเอียดลูกหนี้เงินยืมคงค้าง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แบบที่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แบบประเมินผลการปฏิบัติงานด้านบัญชี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90600" algn="l"/>
                <a:tab pos="1260475" algn="l"/>
                <a:tab pos="1620838" algn="l"/>
              </a:tabLst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(สำหรับการประเมินผลรอบที่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/2559)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4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93640" y="2207360"/>
            <a:ext cx="4464496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 smtClean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247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95129"/>
            <a:ext cx="5344675" cy="671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4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6345" y="2512770"/>
            <a:ext cx="4176464" cy="6098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dirty="0" smtClean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248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8" y="188640"/>
            <a:ext cx="5595537" cy="644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50 	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ระดับความสำเร็จของการจัดทำต้นทุนต่อหน่วย		ผลผลิต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249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3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9857" name="Rectangle 1"/>
          <p:cNvSpPr>
            <a:spLocks noChangeArrowheads="1"/>
          </p:cNvSpPr>
          <p:nvPr/>
        </p:nvSpPr>
        <p:spPr bwMode="auto">
          <a:xfrm>
            <a:off x="179512" y="1556792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กำหนดเป็นระดับขั้นของความสำเร็จ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(Milestone)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แบ่งเกณฑ์การให้คะแนนเป็น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ระดับ พิจารณาจากความก้าวหน้าของขั้นตอนการดำเนินงานตามเป้าหมายแต่ละระดับ ดังนี้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/>
        </p:nvGraphicFramePr>
        <p:xfrm>
          <a:off x="600927" y="3314460"/>
          <a:ext cx="7920879" cy="2926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08846"/>
                <a:gridCol w="1289695"/>
                <a:gridCol w="1255662"/>
                <a:gridCol w="1255662"/>
                <a:gridCol w="1205507"/>
                <a:gridCol w="120550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ระดับคะแนน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ระดับขั้นของความสำเร็จ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ขั้นตอนที่ 1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ขั้นตอนที่ 2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ขั้นตอนที่ 3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ขั้นตอนที่ 4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ขั้นตอนที่ 5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"/>
                        </a:rPr>
                        <a:t>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3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79512" y="18864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+/-1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 ต่อ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โดยกำหนดเกณฑ์การให้คะแนนดังนี้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2" y="1291130"/>
            <a:ext cx="8460108" cy="507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250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2267744" y="188640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kumimoji="0" lang="th-TH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848395"/>
            <a:ext cx="7233398" cy="303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015" y="3794795"/>
            <a:ext cx="6413610" cy="315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251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1905" name="Rectangle 1"/>
          <p:cNvSpPr>
            <a:spLocks noChangeArrowheads="1"/>
          </p:cNvSpPr>
          <p:nvPr/>
        </p:nvSpPr>
        <p:spPr bwMode="auto">
          <a:xfrm>
            <a:off x="467544" y="1988840"/>
            <a:ext cx="8208912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ตรวจสอบความถูกต้องของรายงานค่าใช้จ่ายประจำปีงบประมาณ พ.ศ.255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ที่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สำนักงานคณะกรรมการ</a:t>
            </a:r>
            <a:r>
              <a:rPr kumimoji="0" lang="th-T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การกษา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ขั้นพื้นฐานได้จัดส่งให้ทั้งในส่วนของรายงานค่าใช้จ่ายของหน่วย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เบิกตนเอง และโรงเรียนภายใต้กำกับสำนักงานเขตพื้นที่การศึกษาด้วย โดยให้ผู้อำนวยการ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สำนักงานเขตพื้นที่การศึกษาหรือผู้ที่ได้รับมอบหมายให้ปฏิบัติงานแทนเป็นผู้รับรองความถูกต้อง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ของค่าใช้จ่ายดังกล่าวทั้งของสำนักงานเขตพื้นที่การศึกษาตนเองและโรงเรียนภายใต้กำกับ และส่ง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รายงานค่าใช้จ่ายดังกล่าวกลับสำนักงานคณะกรรมการการศึกษาขั้นพื้นฐาน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เพื่อรายงาน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กรมบัญชีกลางภายในวันที่ 2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กุมภาพันธ์ 255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เพื่อให้เป็นไปตามตัวชี้วัด ระดับคะแนนที่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พ.ศ.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630238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กำกับ ติดตามให้เจ้าหน้าที่ที่รับผิดชอบในการตั้งเบิกในระบบ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ของสำนักงานเขตพื้นที่การศึกษาได้ระบุกิจกรรมย่อยเข้าสู่ระบบ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เมื่อมีการตั้งเบิกซึ่งเกิดค่าใช้จ่ายหรือเมื่อมีการล้างลูกหนี้เงินยืมราชการ (ประเภท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G1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ทุกครั้ง หากไม่มีการระบุรหัสกิจกรรมย่อยในการตั้งเบิก สำนักงานเขตพื้นที่การศึกษาจะต้องเข้าทำการปรับปรุงรายการเพื่อใส่รหัสกิจกรรมย่อยให้ครบถ้วนด้วย โดยเฉพาะการตั้งเบิกเงินเดือน ค่าจ้าง หากไม่ได้ระบุรหัสกิจกรรมย่อยในการตั้งเบิก เจ้าหน้าที่ที่รับผิดชอบจะต้องเข้าไปปรับปรุงรายการเพื่อใส่รหัสกิจกรรมย่อยให้ครบถ้วน เพื่อให้เป็นไปตามระดับคะแนนที่ 1 ของกรมบัญชีกลาง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Double Bracket 16"/>
          <p:cNvSpPr/>
          <p:nvPr/>
        </p:nvSpPr>
        <p:spPr>
          <a:xfrm>
            <a:off x="323528" y="1628801"/>
            <a:ext cx="8424935" cy="4680520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9632" y="33265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252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1259632" y="33265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 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ouble Bracket 16"/>
          <p:cNvSpPr/>
          <p:nvPr/>
        </p:nvSpPr>
        <p:spPr>
          <a:xfrm>
            <a:off x="179512" y="1700808"/>
            <a:ext cx="8784976" cy="482453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323528" y="2121822"/>
            <a:ext cx="8640960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กำกับ ติดตาม ให้โรงเรียนในสังกัด (โรงเรียนภายใต้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ม.) ได้ระบุค่าใช้จ่ายที่โรงเรียนขอเบิกให้ถูกต้องตามภาระงานของแต่ละกลุ่มในโรงเรียน และ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โดยต้องระบุศูนย์ต้นทุนและระบุรหัสกิจกรรมย่อยของโรงเรียน เพื่อใช้ในการขอเบิกเงินของโรงเรียนในระบบ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ทุกครั้งเท่านั้น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4.จัดเก็บข้อมูลจำนวนปริมาณงานแต่ละกิจกรรมย่อยของกลุ่มงานภายใน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ม. โรงเรียนภายใต้กำกับของ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ม. และโรงเรียนที่เป็นหน่วยเบิกที่เคยสังกัดสำนักงานเขตพื้นที่การศึกษา ประจำปีงบประมาณ พ.ศ. 2559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(ข้อมูลปริมาณงานตั้งแต่ 1 ต.ค. 2558 - 30 ก.ย. 2559)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เพื่อรายงานเข้าระบบ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ของกลุ่มพัฒนาระบบบริหาร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กพร.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เฉพาะในรอบ 12 เดือน (สิ้นปีงบประมาณ พ.ศ. 2559)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kumimoji="0" lang="th-TH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ดำเนินการตามแผนเพิ่มประสิทธิภาพการดำเนินงาน ประจำปีงบประมาณ พ.ศ. โดย(ทุกสำนัก 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th-T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ม. และสถานศึกษา ดำเนินการ) และรายงานผลการดำเนินงาน และผลสำเร็จที่เกิดขึ้นจากการดำเนินงานตามแบบรายงานที่กำหนด ส่งให้สำนักงานคณะกรรมการการศึกษาขั้นพื้นฐานอย่างช้า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14 ตุลาคม  255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253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uble Bracket 16"/>
          <p:cNvSpPr/>
          <p:nvPr/>
        </p:nvSpPr>
        <p:spPr>
          <a:xfrm>
            <a:off x="251520" y="1844824"/>
            <a:ext cx="8568951" cy="4464495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27784" y="260648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2" y="985719"/>
            <a:ext cx="7843248" cy="47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254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uble Bracket 16"/>
          <p:cNvSpPr/>
          <p:nvPr/>
        </p:nvSpPr>
        <p:spPr>
          <a:xfrm>
            <a:off x="179512" y="1412777"/>
            <a:ext cx="8784976" cy="496855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27784" y="260648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8" y="1889150"/>
            <a:ext cx="8789458" cy="278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7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255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2555776" y="260648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0" y="845422"/>
            <a:ext cx="6734490" cy="499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7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256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11760" y="260648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45" y="1596540"/>
            <a:ext cx="8427710" cy="30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0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257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11760" y="260648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816146"/>
            <a:ext cx="4788701" cy="573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9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258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27784" y="260648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40" y="845423"/>
            <a:ext cx="7241196" cy="214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01" y="2917420"/>
            <a:ext cx="6578989" cy="356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3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259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57782" y="1911392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80746"/>
            <a:ext cx="4942691" cy="426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5" y="4496431"/>
            <a:ext cx="5335525" cy="215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1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1064" y="260648"/>
            <a:ext cx="554461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5"/>
          <a:stretch/>
        </p:blipFill>
        <p:spPr bwMode="auto">
          <a:xfrm>
            <a:off x="1212490" y="1408859"/>
            <a:ext cx="7584565" cy="492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260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2627784" y="260648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แนวทางประเมินผล</a:t>
            </a:r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8" y="985719"/>
            <a:ext cx="8097533" cy="489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1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3688" y="260648"/>
            <a:ext cx="5472608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261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98" y="1037955"/>
            <a:ext cx="5927220" cy="518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511256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262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85" y="1138425"/>
            <a:ext cx="6602456" cy="4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260648"/>
            <a:ext cx="4968552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50-3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263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07" y="985720"/>
            <a:ext cx="7401553" cy="4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5736" y="188640"/>
            <a:ext cx="5112568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50-4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264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9" y="1298399"/>
            <a:ext cx="6878506" cy="482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265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1907704" y="332656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50-5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2972" t="44533" r="21510" b="7987"/>
          <a:stretch/>
        </p:blipFill>
        <p:spPr bwMode="auto">
          <a:xfrm>
            <a:off x="143508" y="2207359"/>
            <a:ext cx="8856984" cy="374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7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266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702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8798" t="40413" r="18596" b="11965"/>
          <a:stretch/>
        </p:blipFill>
        <p:spPr bwMode="auto">
          <a:xfrm>
            <a:off x="251520" y="1321796"/>
            <a:ext cx="8496944" cy="3418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35696" y="260648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50-6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267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75656" y="188640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50-7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89" y="779640"/>
            <a:ext cx="6325021" cy="52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268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63688" y="332656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50-8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76" y="1047290"/>
            <a:ext cx="6165900" cy="517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3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269</a:t>
            </a:fld>
            <a:endParaRPr lang="en-US"/>
          </a:p>
        </p:txBody>
      </p: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260648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50-9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00517"/>
            <a:ext cx="6325021" cy="511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1064" y="260648"/>
            <a:ext cx="554461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7"/>
          <a:stretch/>
        </p:blipFill>
        <p:spPr bwMode="auto">
          <a:xfrm>
            <a:off x="398900" y="1749245"/>
            <a:ext cx="8460428" cy="4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2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270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1547664" y="332656"/>
            <a:ext cx="5198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50-10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30" y="1003740"/>
            <a:ext cx="6086340" cy="485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271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80920" cy="230425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3452712" y="207612"/>
            <a:ext cx="2232248" cy="190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35896" y="6309320"/>
            <a:ext cx="1757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PSDG. OBEC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60328" y="3244334"/>
            <a:ext cx="80233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Thank You</a:t>
            </a:r>
            <a:endParaRPr lang="en-US" sz="115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20366" y="303180"/>
            <a:ext cx="514164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4"/>
          <a:stretch/>
        </p:blipFill>
        <p:spPr bwMode="auto">
          <a:xfrm>
            <a:off x="296260" y="1291130"/>
            <a:ext cx="8389126" cy="44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20366" y="303180"/>
            <a:ext cx="514164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1"/>
          <a:stretch/>
        </p:blipFill>
        <p:spPr bwMode="auto">
          <a:xfrm>
            <a:off x="296260" y="1291129"/>
            <a:ext cx="8240838" cy="47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280920" cy="23762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317741" y="308967"/>
            <a:ext cx="2232248" cy="190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3112997" y="187158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กรอบการประเมินผล</a:t>
            </a:r>
          </a:p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ตามแผนการปฏิบัติราชการ 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พ.ศ.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(ต่อ)</a:t>
            </a:r>
            <a:endParaRPr lang="th-TH" sz="28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814888"/>
              </p:ext>
            </p:extLst>
          </p:nvPr>
        </p:nvGraphicFramePr>
        <p:xfrm>
          <a:off x="601670" y="2512770"/>
          <a:ext cx="8064896" cy="3099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57499"/>
                <a:gridCol w="6607397"/>
              </a:tblGrid>
              <a:tr h="154972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กลยุทธ์ที่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การพัฒนาคุณภาพครูและบุคลากรทางการศึกษา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549725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กลยุทธ์ที่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th-TH" sz="28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2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พัฒนาระบบการบริหารจัดการ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23310" y="22219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ร้อยละของโรงเรียนกลุ่มเป้าหมายที่ผ่านการประเมินโครการบ้านนักวิทยาศาสตร์น้อยประเทศไทย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158196" y="8222365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"/>
          </p:nvPr>
        </p:nvSpPr>
        <p:spPr>
          <a:xfrm>
            <a:off x="1835696" y="1027851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296260" y="30133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Double Bracket 16"/>
          <p:cNvSpPr/>
          <p:nvPr/>
        </p:nvSpPr>
        <p:spPr>
          <a:xfrm>
            <a:off x="1546369" y="1733069"/>
            <a:ext cx="7301371" cy="3528391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835794" y="1783585"/>
            <a:ext cx="716465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โรงเรียนกลุ่มเป้าหมายในโครงการบ้านนักวิทยาศาสตร์น้อย ประเทศไทย ในปีการศึกษา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โรงเรี่ยนที่ขอรับการประเมินรอบที่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โรงเรียนที่ขอรับการประเมินรอบที่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(คงสภาพ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ผลการดำเนินงานได้จากการเปรียบเทียบจำนวนโรงเรียนกลุ่มเป้าหมายที่ผ่านการประเมินรอบที่ 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และรอบที่ 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(</a:t>
            </a:r>
            <a:r>
              <a:rPr lang="th-TH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คงสภาพ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กับจำนวนโรงเรียนกลุ่มเป้าหมายที่ขอรับการประเมินทั้งหมด ในปีการศึกษา 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16" y="430539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ร้อยละของโรงเรียนกลุ่มเป้าหมายที่ผ่านการประเมินโครการบ้านนักวิทยาศาสตร์น้อยประเทศไทย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61351" y="1217874"/>
            <a:ext cx="2736304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174924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22252" y="2512770"/>
            <a:ext cx="8072783" cy="2808313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724" y="2656786"/>
            <a:ext cx="7738605" cy="244827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จำนวนโรงเรียนกลุ่มเป้าหมายที่ผ่านการประเมิน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จำนวนโรงเรียนกลุ่มเป้าหมายที่ขอรับการประเมิน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297730" y="327629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9810" y="3581705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8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371110" y="26307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48965" y="1113260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95</a:t>
                </a:r>
                <a:endParaRPr kumimoji="0" lang="en-US" sz="15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5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90</a:t>
                  </a:r>
                  <a:endParaRPr kumimoji="0" lang="en-US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noProof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85</a:t>
                </a:r>
                <a:endPara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80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22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kumimoji="0" lang="en-US" sz="8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4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23310" y="22219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ร้อยละของโรงเรียนกลุ่มเป้าหมายที่ผ่านการประเมินโครการบ้านนักวิทยาศาสตร์น้อยประเทศไทย</a:t>
            </a: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6158196" y="8222365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"/>
          </p:nvPr>
        </p:nvSpPr>
        <p:spPr>
          <a:xfrm>
            <a:off x="1835695" y="1027851"/>
            <a:ext cx="5332289" cy="406642"/>
          </a:xfrm>
          <a:noFill/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2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คำชี้แจงการปฏิบัติงาน/มาตรการที่ได้ดำเนินการ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296260" y="30133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59959" y="1551894"/>
            <a:ext cx="76404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โรงเรียนที่มีสิทธิ์ขอรับการประเมิน เพื่อรับตราพระราชทานบ้านนักวิทยาศาสตร์น้อย ประเทศไทยปีการศึกษา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โรงเรียนที่เข้าโครงการบ้านนักวิทยาศาสตร์น้อย ประเทศไทย รุ่นที่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ที่ผ่านการประเมินปี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ประเมินรอบ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เพื่อคงสภาพ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โรงเรียนที่เข้าร่วมโครงการฯ รุ่นที่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ปีการศึกษา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</a:p>
          <a:p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โรงเรียนที่เข้าร่วมโครงการฯ ในรุ่นที่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ที่ยังไม่ผ่านการประเมินคงสภาพ และรุ่นอื่นที่ยังไม่ผ่านการประเมินหรือที่ยังไม่ส่งขอรับการประเมิน</a:t>
            </a:r>
          </a:p>
          <a:p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วิธีการประเมินเพื่อขอรับตราพระราชการบ้านนักวิทยาศาสตร์น้อย ประเทศไทย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ประเมินผ่านระบบประเมินออนไลน์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ประเมินโครงงานตามรูปแบบวัฎจักรวิจัย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999920" y="1443835"/>
            <a:ext cx="8000524" cy="4536504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7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2678" y="985720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จัดอบรมการใช้งานระบบประเมินออนไลน์ให้โรงเรียน ภายใน ส.ค.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 ลงทะเบียนเข้าสู่ระบบประเมินออนไลน์ ภายใน ก.ย.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 – 31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ธ.ค.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ระบบประเมินออนไลน์ ปิดระบบการประเมินวันสุดท้าย วันที่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ก.พ.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รับรองผลการประเมินให้โรงเรียนทราบ แจ้ง สพป.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LN)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ส่งผลการประเมินให้ รร. ทราบภายในวันที่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มี.ค.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 แต่งตั้งคณะกรรมการตรวจประเมินผลงาน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รวบรวมเอกสารตามแนวทางและแบบฟอร์มส่ง สพฐ. ภายใน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2255" y="281914"/>
            <a:ext cx="404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5"/>
          <p:cNvSpPr/>
          <p:nvPr/>
        </p:nvSpPr>
        <p:spPr>
          <a:xfrm>
            <a:off x="143555" y="877661"/>
            <a:ext cx="8208912" cy="4536504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5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0381" y="250015"/>
            <a:ext cx="4608512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7"/>
          <a:stretch/>
        </p:blipFill>
        <p:spPr bwMode="auto">
          <a:xfrm>
            <a:off x="448965" y="1143399"/>
            <a:ext cx="7236516" cy="427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5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394" y="69490"/>
            <a:ext cx="7275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ำนักงานเขตพื้นที่การศึกษามีการดำเนินการส่งเสริมนิสัยรักการอ่านและพัฒนาห้องสมุดโรงเรียน และมีโรงเรียนที่สามารถเป็นต้นแบบได้</a:t>
            </a:r>
          </a:p>
        </p:txBody>
      </p:sp>
      <p:sp>
        <p:nvSpPr>
          <p:cNvPr id="6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626100" y="154318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uble Bracket 16"/>
          <p:cNvSpPr/>
          <p:nvPr/>
        </p:nvSpPr>
        <p:spPr>
          <a:xfrm>
            <a:off x="754375" y="1749245"/>
            <a:ext cx="8119526" cy="424847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490" y="1798967"/>
            <a:ext cx="7512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วัดประสิทธิภาพการดำเนินงานใน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 คือ </a:t>
            </a:r>
          </a:p>
          <a:p>
            <a:pPr marL="342900" indent="-342900">
              <a:buAutoNum type="arabicParenR"/>
            </a:pP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การดำเนินงานของโรงเรียนต้นแบบ เขตพื</a:t>
            </a:r>
            <a:r>
              <a:rPr lang="th-TH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้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นที่การศึกษา  ละอย่างน้อย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 ในด้านการจัดกิจกรรมส่งเสริมนิสัยรักการอ่านและพัฒนาห้องสมุด</a:t>
            </a:r>
          </a:p>
        </p:txBody>
      </p:sp>
      <p:cxnSp>
        <p:nvCxnSpPr>
          <p:cNvPr id="11" name="Straight Connector 11"/>
          <p:cNvCxnSpPr/>
          <p:nvPr/>
        </p:nvCxnSpPr>
        <p:spPr>
          <a:xfrm>
            <a:off x="854852" y="3734410"/>
            <a:ext cx="7992888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0"/>
          <p:cNvSpPr/>
          <p:nvPr/>
        </p:nvSpPr>
        <p:spPr>
          <a:xfrm>
            <a:off x="1517900" y="406113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ดำเนินงานของสำนักงานเขตพื้นที่การศึกษา ในด้านการส่งเสริมสนับสนุนโรงเรียนดำเนินการจัดกิจกรรมส่งเสริมนิสัยรักการอ่านและพัฒนาห้องสมุด</a:t>
            </a:r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>
          <a:xfrm>
            <a:off x="2586835" y="1236500"/>
            <a:ext cx="2880320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>
              <a:spcBef>
                <a:spcPct val="20000"/>
              </a:spcBef>
              <a:buClr>
                <a:srgbClr val="4F81BD"/>
              </a:buClr>
              <a:buSzPct val="85000"/>
              <a:buFont typeface="Wingdings 2"/>
              <a:buNone/>
              <a:defRPr/>
            </a:pP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2</a:t>
            </a:r>
            <a:endParaRPr lang="en-US" sz="2000" b="1" cap="all" spc="2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150" y="222195"/>
            <a:ext cx="2748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สูตรการคำนวณ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189459"/>
            <a:ext cx="7631028" cy="391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393880" y="1443835"/>
            <a:ext cx="6621400" cy="156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964" y="985719"/>
            <a:ext cx="641361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ความสม่ำเสมอของการจัดกิจกรรมส่งเสริมนิสัยรักการอ่าน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" y="3641905"/>
            <a:ext cx="631629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965" y="3059668"/>
            <a:ext cx="64136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จำนวนนักเรียนที่เข้าร่วมกิจกรรมส่งเสริมนิสัยรักการอ่าน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8964" y="985719"/>
            <a:ext cx="671902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1.3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ความพึงพอใจของนักเรียนที่เข้าร่วมกิจกรรมส่งเสริมนิสัยรักการอ่าน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65" y="3429000"/>
            <a:ext cx="64136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1.4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การสนับสนุนของผู้บริหารโรงเรียน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1559481"/>
            <a:ext cx="6719021" cy="171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0"/>
          <a:stretch/>
        </p:blipFill>
        <p:spPr bwMode="auto">
          <a:xfrm>
            <a:off x="4419295" y="5566870"/>
            <a:ext cx="4434802" cy="118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3"/>
          <a:stretch/>
        </p:blipFill>
        <p:spPr bwMode="auto">
          <a:xfrm>
            <a:off x="448964" y="4002815"/>
            <a:ext cx="4434802" cy="170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65195" y="2512770"/>
            <a:ext cx="7416824" cy="2448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รายละเอียดตัวชี้วัด</a:t>
            </a:r>
            <a:b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ตามแผนปฏิบัติราชการ</a:t>
            </a:r>
            <a:b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20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8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3808475" y="309649"/>
            <a:ext cx="2203075" cy="20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8964" y="985719"/>
            <a:ext cx="70244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มีการบูรณาการใช้ห้องสมุดกับการจัดการเรียนการสอนในกลุ่มสาระ   การเรียนรู้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65" y="3734410"/>
            <a:ext cx="70244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1.6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ครูมีส่วนร่วมในการเสนอหรือคัดเลือกทรัพยากรสารสนเทศห้องสมุด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1749245"/>
            <a:ext cx="7150187" cy="183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1" y="4345230"/>
            <a:ext cx="6964114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8964" y="985719"/>
            <a:ext cx="70244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1.7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ห้องสมุดมีสภาพแวดล้อมที่เอื้อต่อการอ่าน การค้นคว้า และการเรียนรู้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1596540"/>
            <a:ext cx="6316434" cy="19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705812"/>
            <a:ext cx="6812802" cy="18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8964" y="985719"/>
            <a:ext cx="70244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ประเด็นที่ </a:t>
            </a:r>
            <a:r>
              <a:rPr lang="en-US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การดำเนินงานของสำนักงานเขตพื้นที่การศึกษา</a:t>
            </a:r>
            <a:endParaRPr lang="en-US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1596539"/>
            <a:ext cx="6786210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2" y="3581705"/>
            <a:ext cx="7276493" cy="167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24328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8965" y="486301"/>
            <a:ext cx="4464495" cy="537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6</a:t>
            </a:r>
            <a:endParaRPr lang="th-TH" sz="3200" b="1" dirty="0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78" y="1443835"/>
            <a:ext cx="748883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แบบสำรวจ เรื่องการดำเนินงานโครงการส่งเสริมนิสัยรักการอ่าน สำนักวิชาการและมาตรฐานการศึกษา สำนักงานคณะกรรมการการศึกษาขั้นพื้นฐาน ปีงบประมาณ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(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สำรวจข้อมูลระดับสำนักงานเขตพื้นที่การศึกษา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143555" y="1335776"/>
            <a:ext cx="8208912" cy="1940519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13810" y="3734410"/>
            <a:ext cx="771417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แบบสำรวจ เรื่องการดำเนินงานโครงการส่งเสริมนิสัยรักการอ่าน สำนักวิชาการและมาตรฐานการศึกษา สำนักงานคณะกรรมการการศึกษาขั้นพื้นฐาน ปีงบประมาณ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(สำรวจข้อมูลระดับโรงเรียนในโครงการพัฒนาห้องสมุดมีชีวิตต้นแบบ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1" name="Rounded Rectangle 5"/>
          <p:cNvSpPr/>
          <p:nvPr/>
        </p:nvSpPr>
        <p:spPr>
          <a:xfrm>
            <a:off x="180713" y="3581705"/>
            <a:ext cx="8208912" cy="213787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50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626100" y="154318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ตัวยึดหมายเลขภาพนิ่ง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2490" y="222195"/>
            <a:ext cx="664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ระดับคุณธรรมและความโปร่งใสในการดำเนินงานของสำนักงานเขตพื้นที่การศึกษา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ontent Placeholder 14"/>
          <p:cNvSpPr txBox="1">
            <a:spLocks/>
          </p:cNvSpPr>
          <p:nvPr/>
        </p:nvSpPr>
        <p:spPr>
          <a:xfrm>
            <a:off x="1059785" y="1020476"/>
            <a:ext cx="374441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>
              <a:spcBef>
                <a:spcPct val="20000"/>
              </a:spcBef>
              <a:buClr>
                <a:srgbClr val="4F81BD"/>
              </a:buClr>
              <a:buSzPct val="85000"/>
              <a:buFont typeface="Wingdings 2"/>
              <a:buNone/>
              <a:defRPr/>
            </a:pPr>
            <a:r>
              <a:rPr lang="en-US" sz="2000" b="1" cap="all" spc="250" dirty="0" smtClean="0">
                <a:solidFill>
                  <a:srgbClr val="1F497D"/>
                </a:solidFill>
              </a:rPr>
              <a:t>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2</a:t>
            </a:r>
            <a:endParaRPr lang="en-US" sz="2000" b="1" cap="all" spc="2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Double Bracket 16"/>
          <p:cNvSpPr/>
          <p:nvPr/>
        </p:nvSpPr>
        <p:spPr>
          <a:xfrm>
            <a:off x="880919" y="1901950"/>
            <a:ext cx="8119526" cy="424847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2490" y="2214472"/>
            <a:ext cx="7512092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สำนักงานคณะกรรมการการศึกษาขั้นพื้นฐาน ได้ดำเนินโครงการเสริมสร้างคุณธรรม จริยธรรมและธรรมาภิบาลในสถานศึกษา (โครงการโรงเรียนสุจริต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และได้ร่วมมือกับสำนักงานคณะกรรมการป้องกันและปราบปรามการทุจริตและประพฤติมิชอบในภาครัฐ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●โดยการพัฒนาระบบประเมินคุณธรรมและความโปร่งใสการดำเนินงานของหน่วยงานภาครัฐ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Integrity and Transparency Assessment: ITA)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6557165" y="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8964" y="527605"/>
            <a:ext cx="6108201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การประเมินคุณธรรมและความโปร่งใสใน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การดำเนินงานของหน่วยงานภาครัฐ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Integrity and Transparency Assessment: ITA)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แบ่งเป็น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ดัชนี้ ดังนี้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20" y="2054655"/>
            <a:ext cx="430758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ความโปร่งใส 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Transparency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119" y="2723480"/>
            <a:ext cx="468109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ควมพร้อมรับผิด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Accountabilty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790" y="3487005"/>
            <a:ext cx="848020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คุณธรรมการให้บริการของหน่วยงาน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Integrity in Service Delivery)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130" y="4250530"/>
            <a:ext cx="64668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วัฒนธรรม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คุณธรรม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ในองค์กร 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Integrity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Culture)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130" y="5014055"/>
            <a:ext cx="672972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คุณธรรม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ทำงานในหน่วยงาน 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Integrity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Culture)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5" y="1443835"/>
            <a:ext cx="7996380" cy="351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965" y="821472"/>
            <a:ext cx="30541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323528" y="1138425"/>
            <a:ext cx="8496944" cy="460851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8965" y="303180"/>
            <a:ext cx="443583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เครื่องมือ สพป. / </a:t>
            </a:r>
            <a:r>
              <a:rPr lang="th-TH" sz="32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59784" y="1596540"/>
            <a:ext cx="6871725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แบบสำรวจความคิดเห็น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(Internal Integrity &amp; Transparency Assessment)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เป็นการสำรวจความคิดเห็นของบุคลากรในสำนักงานเขตพื้นที่การศึกษา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785" y="2871452"/>
            <a:ext cx="6871725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แบบสำรวจความคิดเห็น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(External Integrity &amp; Transparency Assessment)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เป็นการสำรวจความคิดเห็นของผู้รับบริการหรือผู้มีส่วนได้ส่วนเสียเกี่ยวกับความโปร่งใส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785" y="4245797"/>
            <a:ext cx="6871725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แบบสำรวจความคิดเห็น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Evidence – based Integrity &amp; Transparency Assessment)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สำหรับการประเมินคุณธรรมและความโปร่งใสในการดำเนินงานของสำนักงานเขตพื้นที่การศึกษา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729" y="1055583"/>
            <a:ext cx="8370306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ส่งรายชื่อผู้ประสานงานประจำสำนักงานเขตพื้นที่การศึกษา  </a:t>
            </a:r>
          </a:p>
          <a:p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(ตามแบบ 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 001.1)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ได้แก่ ผู้รับผิดชอบโครงการโรงเรียนสุจริต</a:t>
            </a:r>
          </a:p>
          <a:p>
            <a:endParaRPr lang="th-TH" sz="1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ส่งข้อมูลบุคลากร เพื่อประกอบการประเมินตาม แบบที่ 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endParaRPr lang="th-TH" sz="1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(ตามแบบ 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 001.2)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การจัดเก็บแบบสำรวจความคิดเห็น </a:t>
            </a:r>
            <a:r>
              <a:rPr lang="th-TH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Internal Integrity &amp; Transparency Assessment)</a:t>
            </a:r>
            <a:endParaRPr lang="th-TH" sz="19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2.3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ส่งข้อมูลผู้รับบริการหรือผู้ส่วนได้ส่วนเสีย เพื่อประกอบการประเมินตาม แบบที่ 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(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ตามแบบฟอร์ม 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 003.1)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ให้แก่ผู้รับผิดชอบโครงการโรงเรียนสุจริต </a:t>
            </a:r>
          </a:p>
          <a:p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การเก็บแบบสำรวจความคิดเห็น </a:t>
            </a:r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External Integrity &amp; Transparency Assessment)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สำหรับการประเมินคุณธรรมและความโปร่งใสในการดำเนินงานของสำนักงานเขตพื้นที่การศึกษา ส่งโดยตรงกับคณะกรรมการผู้ประเมิน หรือ ปิดผนึกส่งผู้รับผิดชอบโครงการโรงเรียนสุจริต</a:t>
            </a:r>
          </a:p>
          <a:p>
            <a:endParaRPr lang="th-TH" sz="1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2.4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การจัดเก็บแบบสำรวจใช้หลักฐานเชิงประจักษ์ </a:t>
            </a:r>
            <a:r>
              <a:rPr lang="th-TH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Evidence-based Integrity &amp; Transparency Assessment)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สงโดยตรงให้ผู้รับผิดชอบโครงการโรงเรียนสุจริต ที่ สนก.</a:t>
            </a:r>
            <a:endParaRPr lang="th-TH" sz="1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6260" y="303180"/>
            <a:ext cx="346921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วิธีการจัดส่งข้อมูล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3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4129" y="527605"/>
            <a:ext cx="626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ร้อยละของโรงเรียนวิถีพุทธที่ผ่านการประเมินผลการดำเนินการ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29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ประการสู่ความเป็นโรงเรียนวิถีพุทธ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1973738" y="1631296"/>
            <a:ext cx="3514492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algn="ctr">
              <a:spcBef>
                <a:spcPct val="20000"/>
              </a:spcBef>
              <a:buClr>
                <a:srgbClr val="4F81BD"/>
              </a:buClr>
              <a:buSzPct val="85000"/>
              <a:buFont typeface="Wingdings 2"/>
              <a:buNone/>
              <a:defRPr/>
            </a:pPr>
            <a:r>
              <a:rPr lang="en-US" b="1" cap="all" spc="250" dirty="0" smtClean="0">
                <a:solidFill>
                  <a:srgbClr val="1F497D"/>
                </a:solidFill>
              </a:rPr>
              <a:t>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2</a:t>
            </a:r>
            <a:endParaRPr lang="en-US" sz="2000" b="1" cap="all" spc="2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22252" y="2512770"/>
            <a:ext cx="7850187" cy="252028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03725" y="2728793"/>
            <a:ext cx="7518046" cy="216024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โรงเรียนวิถีพุทธที่ได้ระดับคะแนน</a:t>
            </a:r>
          </a:p>
          <a:p>
            <a:pPr algn="ctr"/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รายโรงเรียนตั้งแต่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โรงเรียนวิถีพุทธทั้งหมดตามเป้าหมาย</a:t>
            </a:r>
            <a:endParaRPr lang="th-TH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      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3"/>
          <p:cNvCxnSpPr/>
          <p:nvPr/>
        </p:nvCxnSpPr>
        <p:spPr>
          <a:xfrm>
            <a:off x="1365195" y="3734410"/>
            <a:ext cx="59046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45025" y="327629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054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907080" y="332656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1670" y="2665475"/>
            <a:ext cx="7776864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พัฒนาคุณภาพผู้เรียนทุก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en-US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885" y="888654"/>
            <a:ext cx="41764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กลยุทธ์ที่ </a:t>
            </a: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4007" y="236959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91737"/>
              </p:ext>
            </p:extLst>
          </p:nvPr>
        </p:nvGraphicFramePr>
        <p:xfrm>
          <a:off x="251520" y="1628801"/>
          <a:ext cx="8640960" cy="48202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56725"/>
                <a:gridCol w="7584235"/>
              </a:tblGrid>
              <a:tr h="6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82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โรงเรียนวิถีพุทธ 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kumimoji="0" lang="en-US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ได้ระดับคะแนนรายโรงเรียน ตั้งแต่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2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โรงเรียนวิถีพุทธ 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kumimoji="0" lang="en-US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r>
                        <a:rPr kumimoji="0" lang="th-TH" sz="2400" kern="1200" dirty="0" smtClean="0">
                          <a:solidFill>
                            <a:srgbClr val="D105C7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ได้ระดับคะแนนรายโรงเรียน ตั้งแต่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2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โรงเรียนวิถีพุทธ 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kumimoji="0" lang="en-US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r>
                        <a:rPr kumimoji="0" lang="th-TH" sz="2400" kern="12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ได้ระดับคะแนนรายโรงเรียน ตั้งแต่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2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โรงเรียนวิถีพุทธ 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kumimoji="0" lang="en-US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ได้ระดับคะแนนรายโรงเรียน ตั้งแต่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2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โรงเรียนวิถีพุทธ 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kumimoji="0" lang="en-US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kumimoji="0" lang="th-TH" sz="24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ของเขตพื้นที่แห่งนี้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ได้ระดับคะแนนรายโรงเรียน ตั้งแต่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ขึ้นไป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44834" y="985720"/>
            <a:ext cx="34109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ระดับเขตพื้นที่การศึกษา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121944" y="332656"/>
            <a:ext cx="3642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0048"/>
              </p:ext>
            </p:extLst>
          </p:nvPr>
        </p:nvGraphicFramePr>
        <p:xfrm>
          <a:off x="179512" y="1756396"/>
          <a:ext cx="8784976" cy="439512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7733"/>
                <a:gridCol w="7867243"/>
              </a:tblGrid>
              <a:tr h="508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17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rgbClr val="92D050"/>
                    </a:solidFill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en-US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ด้านกายภาพ ดำเนินการครบทุกประการ  และ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ด้านกิจกรรมประจำวันพระ ดำเนินการได้ไม่น้อยกว่า  1 ประการ</a:t>
                      </a:r>
                      <a:r>
                        <a:rPr kumimoji="0" lang="th-TH" sz="1700" b="1" i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ด้านการเรียนการสอน ดำเนินการได้ไม่น้อยกว่า  2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ด้านพฤติกรรมครู ผู้บริหารโรงเรียน และ นักเรียน  ดำเนินการได้ไม่น้อยกว่า  2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ด้านการส่งเสริมวิถีพุทธ ดำเนินการได้ไม่น้อยกว่า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</a:t>
                      </a:r>
                      <a:r>
                        <a:rPr lang="th-TH" sz="17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ด้านกายภาพ ดำเนินการครบทุกประการ  และ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ด้านกิจกรรมประจำวันพระ ดำเนินการได้ไม่น้อยกว่า 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r>
                        <a:rPr kumimoji="0" lang="th-TH" sz="1700" b="1" i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ด้านการเรียนการสอน ดำเนินการได้ไม่น้อยกว่า  2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ด้านพฤติกรรมครู ผู้บริหารโรงเรียน และ นักเรียน  ดำเนินการได้ไม่น้อยกว่า  2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ด้านการส่งเสริมวิถีพุทธ ดำเนินการได้ไม่น้อยกว่า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  <a:tr h="25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ด้านกายภาพ ดำเนินการครบทุกประการ  และ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ด้านกิจกรรมประจำวันพระ ดำเนินการได้ไม่น้อยกว่า 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r>
                        <a:rPr kumimoji="0" lang="th-TH" sz="1700" b="1" i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ด้านการเรียนการสอน ดำเนินการได้ไม่น้อยกว่า 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ด้านพฤติกรรมครู ผู้บริหารโรงเรียน และ นักเรียน  ดำเนินการได้ไม่น้อยกว่า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 </a:t>
                      </a:r>
                      <a:endParaRPr kumimoji="0" lang="en-US" sz="17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ด้านการส่งเสริมวิถีพุทธ ดำเนินการได้ไม่น้อยกว่า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th-TH" sz="17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endParaRPr lang="en-US" sz="1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2386" y="1074503"/>
            <a:ext cx="227174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ระดับสถานศึกษา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63073" y="332656"/>
            <a:ext cx="314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13305"/>
              </p:ext>
            </p:extLst>
          </p:nvPr>
        </p:nvGraphicFramePr>
        <p:xfrm>
          <a:off x="296260" y="1560490"/>
          <a:ext cx="8629873" cy="44644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22592"/>
                <a:gridCol w="7607281"/>
              </a:tblGrid>
              <a:tr h="68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232" marR="62232" marT="0" marB="0" anchor="ctr">
                    <a:solidFill>
                      <a:schemeClr val="accent3"/>
                    </a:solidFill>
                  </a:tcPr>
                </a:tc>
              </a:tr>
              <a:tr h="18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ด้านกายภาพ ดำเนินการครบทุกประการ  และ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ด้านกิจกรรมประจำวันพระ ดำเนินการครบทุกประการ  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ด้านการเรียนการสอน ดำเนินการได้ไม่น้อยกว่า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ด้านพฤติกรรมครู ผู้บริหารโรงเรียน และ นักเรียน  </a:t>
                      </a:r>
                      <a:endParaRPr lang="th-TH" sz="20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ได้ไม่น้อย</a:t>
                      </a:r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กว่า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ประการ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ด้านการส่งเสริมวิถีพุทธ ดำเนินการได้ไม่น้อยกว่า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ประการ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8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ด้านกายภาพ ดำเนินการครบทุกประการ   และ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ด้านกิจกรรมประจำวันพระ ดำเนินการครบทุกประการ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ด้านการเรียนการสอน ดำเนินการครบทุกประการ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ด้านพฤติกรรมครู ผู้บริหารโรงเรียน และ นักเรียน  </a:t>
                      </a:r>
                      <a:endParaRPr lang="th-TH" sz="20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ครบทุกประการ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ด้านการส่งเสริมวิถีพุทธ ดำเนินการครบทุกประการ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3841" y="790958"/>
            <a:ext cx="256672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ระดับสถานศึกษา  (ต่อ)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01621" y="277068"/>
            <a:ext cx="6053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6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6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1670" y="2455960"/>
            <a:ext cx="7940660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แบบฟอร์มตัวชี้วัด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(1) 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แบบประเมินตามหลักเกณฑ์โรงเรียนวิถีพุทธ ของระบสถานศึกษา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แบบฟอร์มตัวชี้วัด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8 (2) 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แบบประเมินตามหลักเกณฑ์โรงเรียนวิถีพุทธ ของระดับเขตพื้นที่การศึกษา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th-TH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ข้อมูลจากเว็บไซต์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www.vitheebuddha.com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Rounded Rectangle 5"/>
          <p:cNvSpPr/>
          <p:nvPr/>
        </p:nvSpPr>
        <p:spPr>
          <a:xfrm>
            <a:off x="323528" y="1628800"/>
            <a:ext cx="8496944" cy="4608512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221088"/>
            <a:ext cx="777686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ให้โรงเรียนประเมินตนเองในเว็บไซต์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www.vitheebuddha.com</a:t>
            </a:r>
            <a:endParaRPr lang="th-TH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.ค.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15 </a:t>
            </a: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.ย. </a:t>
            </a: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จึงจะนำข้อมูลมาใช้ในการประเมิน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ของ สพท. ได้</a:t>
            </a:r>
            <a:r>
              <a:rPr lang="en-US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139653" y="277068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48088" y="2121824"/>
            <a:ext cx="7488832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ให้โรงเรียนประเมินตนเองในเว็บไซต์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www.vitheebuddha.com</a:t>
            </a:r>
            <a:endParaRPr lang="th-TH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พ.ค.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15 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มิ.ย. ก่อน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สพท. จึงจะนำข้อมูลมาใช้ในการประเมิน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รอบ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ของ สพท. ได้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cxnSp>
        <p:nvCxnSpPr>
          <p:cNvPr id="8" name="Straight Connector 11"/>
          <p:cNvCxnSpPr/>
          <p:nvPr/>
        </p:nvCxnSpPr>
        <p:spPr>
          <a:xfrm>
            <a:off x="737357" y="3933056"/>
            <a:ext cx="7669286" cy="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5"/>
          <p:cNvSpPr/>
          <p:nvPr/>
        </p:nvSpPr>
        <p:spPr>
          <a:xfrm>
            <a:off x="323528" y="1628800"/>
            <a:ext cx="8496944" cy="4608512"/>
          </a:xfrm>
          <a:prstGeom prst="roundRect">
            <a:avLst/>
          </a:prstGeom>
          <a:noFill/>
          <a:ln w="50800">
            <a:solidFill>
              <a:srgbClr val="D105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859080"/>
            <a:ext cx="56102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10" y="4497935"/>
            <a:ext cx="56388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2" y="949085"/>
            <a:ext cx="7153863" cy="431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5" y="985720"/>
            <a:ext cx="7582969" cy="479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138425"/>
            <a:ext cx="7775693" cy="488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8" y="870489"/>
            <a:ext cx="7434993" cy="46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869" y="374900"/>
            <a:ext cx="727523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ระดับความสำเร็จของการสร้าง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ความเข้มแข็งในการเข้าสู่ประชาคมอาเซียน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44653" y="154318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uble Bracket 16"/>
          <p:cNvSpPr/>
          <p:nvPr/>
        </p:nvSpPr>
        <p:spPr>
          <a:xfrm>
            <a:off x="754375" y="1901950"/>
            <a:ext cx="8119526" cy="424847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0238" y="2104377"/>
            <a:ext cx="7512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และโรงเรียนต้นแบบ 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 การดำเนินกิจกรรมตามโครงการ ต่อคณะทำงาน </a:t>
            </a:r>
          </a:p>
          <a:p>
            <a:pPr lvl="0"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เพื่อวิเคราะห์ข้อมูล สรุป และรายงานผล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cxnSp>
        <p:nvCxnSpPr>
          <p:cNvPr id="11" name="Straight Connector 11"/>
          <p:cNvCxnSpPr/>
          <p:nvPr/>
        </p:nvCxnSpPr>
        <p:spPr>
          <a:xfrm>
            <a:off x="854852" y="3581705"/>
            <a:ext cx="7992888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0"/>
          <p:cNvSpPr/>
          <p:nvPr/>
        </p:nvSpPr>
        <p:spPr>
          <a:xfrm>
            <a:off x="1517900" y="373441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รายงานการดำเนินงานวิชาการของโรงเรียนต้นแบบการพัฒนา สู่ประชาคมอาเซียน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Spirit of ASEAN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เพื่อเป็นหลักฐานอ้างอิง โดยส่งไฟล์แนบผ่านทางโปรแกรมการรายงานผลการปฏิบัติราชการ ตามแผนการปฏิบัติราชการปีงบประมาณ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ARS)</a:t>
            </a: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>
          <a:xfrm>
            <a:off x="1080860" y="1236500"/>
            <a:ext cx="2880320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th-TH" sz="2000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0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7" y="755218"/>
            <a:ext cx="7604026" cy="48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7" y="870489"/>
            <a:ext cx="7944733" cy="50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1138425"/>
            <a:ext cx="7962527" cy="503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5" y="1328604"/>
            <a:ext cx="8000438" cy="500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1328605"/>
            <a:ext cx="7973514" cy="500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8" y="1328604"/>
            <a:ext cx="7993177" cy="500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97218" y="260648"/>
            <a:ext cx="4824536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781964"/>
            <a:ext cx="6732390" cy="318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128344"/>
            <a:ext cx="6732390" cy="235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27784" y="26064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ำนักงานเขตพื้นที่การศึกษาที่ดำเนินงานภายใต้โครงการเสริมสร้างคุณธรรมจริยธรรม </a:t>
            </a: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ธรรมาภิ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บาลในสถานศึกษาผ่านกิจกรรม ลูกเสือ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207360"/>
            <a:ext cx="4211960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0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000" b="1" cap="all" spc="2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0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02709"/>
              </p:ext>
            </p:extLst>
          </p:nvPr>
        </p:nvGraphicFramePr>
        <p:xfrm>
          <a:off x="179512" y="3276295"/>
          <a:ext cx="8784976" cy="27394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53622"/>
                <a:gridCol w="77313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th-TH" sz="2400" spc="-4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สำนักงานเขตพื้นที่การศึกษามีการดำเนินโครงการเสริมสร้างคุณธรรม จริยธรรม และ</a:t>
                      </a:r>
                      <a:r>
                        <a:rPr lang="th-TH" sz="2400" spc="-4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ธรรมาภิ</a:t>
                      </a:r>
                      <a:r>
                        <a:rPr lang="th-TH" sz="2400" spc="-4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บาล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ในสถานศึกษาผ่านกิจกรรม ลูกเสือ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</a:t>
                      </a:r>
                      <a:r>
                        <a:rPr lang="th-TH" sz="24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โรงเรียนที่ชนะเลิศการแข่งขัน กิจกรรมลูกเสือในงาน </a:t>
                      </a:r>
                      <a:r>
                        <a:rPr lang="th-TH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ศิลปหัตถกรรมนักเรียน </a:t>
                      </a:r>
                      <a:r>
                        <a:rPr lang="th-TH" sz="24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ระดับภูมิภาค</a:t>
                      </a:r>
                      <a:r>
                        <a:rPr lang="en-US" sz="24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6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24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95536" y="2723480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886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-83215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20341"/>
              </p:ext>
            </p:extLst>
          </p:nvPr>
        </p:nvGraphicFramePr>
        <p:xfrm>
          <a:off x="219621" y="985720"/>
          <a:ext cx="8712968" cy="5765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64096"/>
                <a:gridCol w="7848872"/>
              </a:tblGrid>
              <a:tr h="6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1386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สำนักงานเขตพื้นที่การศึกษาที่มีคุณสมบัติ 1 ใน 3 ประการ ดังต่อไปนี้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มีโรงเรียนที่ชนะเลิศการแข่งขันกิจกรรมลูกเสือในงาน ศิลปหัตถกรรมนักเรียน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 ครั้งที่</a:t>
                      </a:r>
                      <a:r>
                        <a:rPr kumimoji="0" lang="th-TH" sz="1800" b="1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1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มีโรงเรียนต้นแบบลูกเสือ 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 </a:t>
                      </a:r>
                      <a:endParaRPr kumimoji="0" lang="en-US" sz="1800" b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เป็นสำนักงานเขตพื้นที่การศึกษาดีเด่น 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kumimoji="0" lang="th-TH" sz="18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สพฐ.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ในการจัดกิจกรรมลูกเสือ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456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</a:t>
                      </a:r>
                      <a:r>
                        <a:rPr lang="th-TH" sz="18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ที่มีคุณสมบัติ 2 ใน 3 ประการ ดังต่อไปนี้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800" spc="-4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</a:t>
                      </a:r>
                      <a:r>
                        <a:rPr lang="th-TH" sz="1800" spc="-4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โรงเรียนที่ชนะเลิศการแข่งขันกิจกรรมลูกเสือในงาน ศิลปหัตถกรรมนักเรียน </a:t>
                      </a:r>
                      <a:endParaRPr lang="th-TH" sz="1800" spc="-4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pc="-4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 ครั้ง</a:t>
                      </a:r>
                      <a:r>
                        <a:rPr lang="th-TH" sz="1800" b="1" spc="-4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 </a:t>
                      </a:r>
                      <a:r>
                        <a:rPr lang="th-TH" sz="1800" b="1" spc="-4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800" b="1" spc="-4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800" b="1" spc="-4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spc="-4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8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มีโรงเรียนต้นแบบ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ลูกเสือ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lang="th-TH" sz="1800" b="1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เป็นสำนักงานเขตพื้นที่การศึกษาดีเด่น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สพฐ.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การจัดกิจกรรมลูกเสือ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9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สำนักงานเขตพื้นที่การศึกษาที่มีการดำเนินการครบทั้ง 3 ประการ ดังต่อไปนี้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มีโรงเรียนที่ชนะเลิศการแข่งขันกิจกรรมลูกเสือในงาน ศิลปหัตถกรรมนักเรียน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6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มีโรงเรียนต้นแบบลูกเสือ 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kumimoji="0" lang="th-TH" sz="18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sz="1800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เป็นสำนักงานเขตพื้นที่การศึกษาดีเด่น 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h-TH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kumimoji="0" lang="th-TH" sz="1800" b="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สพฐ</a:t>
                      </a:r>
                      <a:r>
                        <a:rPr kumimoji="0" lang="en-US" sz="1800" b="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kumimoji="0" lang="th-TH" sz="1800" b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ในการจัดกิจกรรมลูกเสือ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1680" y="260648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3"/>
          <a:stretch/>
        </p:blipFill>
        <p:spPr bwMode="auto">
          <a:xfrm>
            <a:off x="1059785" y="833015"/>
            <a:ext cx="6413610" cy="576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6912" y="248240"/>
            <a:ext cx="4363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3" name="ตาราง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83063"/>
              </p:ext>
            </p:extLst>
          </p:nvPr>
        </p:nvGraphicFramePr>
        <p:xfrm>
          <a:off x="179512" y="1041000"/>
          <a:ext cx="8784976" cy="4983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0080"/>
                <a:gridCol w="8064896"/>
              </a:tblGrid>
              <a:tr h="344610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การให้คะแนน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55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โรงเรียนกลุ่มเป้าหมายมีการดำเนินกิจกรรมครบตามที่กำหนดให้เป็นโรงเรียนต้นแบบของแต่ละ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ประเภทครบ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ทุกกิจกรรม และจัดให้มีมุมอาเซียนศึกษา หรือศูนย์อาเซียน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6637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โรงเรียนกลุ่มเป้าหมายมีการดำเนินกิจกรรมครบตามที่กำหนดให้เป็นโรงเรียนต้นแบบของแต่ละประเภท ครบทุกกิจกรรม และจัดให้มีมุมอาเซียนศึกษา หรือศูนย์อาเซียน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2522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โรงเรียนกลุ่มเป้าหมายมีการดำเนินกิจกรรมครบตามที่กำหนดให้เป็นโรงเรียนต้นแบบของแต่ละ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ประเภทครบ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ทุกกิจกรรม และจัดให้มีมุมอาเซียนศึกษา หรือศูนย์อาเซียน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03383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โรงเรียนกลุ่มเป้าหมายมีการดำเนินกิจกรรมครบตามที่กำหนดให้เป็นโรงเรียนต้นแบบของแต่ละ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ประเภทครบ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ทุกกิจกรรม และจัดให้มีมุมอาเซียนศึกษา หรือศูนย์อาเซียน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100 </a:t>
                      </a:r>
                      <a:endParaRPr lang="th-TH" sz="18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ผู้เรียนในโรงเรียนมีความรู้ความเข้าใจเกี่ยวกับ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อาเซียน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37844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โรงเรียนกลุ่มเป้าหมายมีการดำเนินกิจกรรมครบตามที่กำหนดให้เป็นโรงเรียนต้นแบบของแต่ละ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ประเภทครบ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ทุกกิจกรรม และจัดให้มีมุมอาเซียนศึกษา หรือศูนย์อาเซียน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และผู้เรียนในโรงเรียนมีความรู้ความเข้าใจเกี่ยวกับ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อาเซียน 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รวมทั้งมี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กิจกรรมแลกเปลี่ยนเรียนรู้กับประเทศสมาชิกอาเซียน หรือ จัดกิจกรรมวันอาเซียน 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สัปดาห์อาเซียน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526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1670" y="6177690"/>
            <a:ext cx="824607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พิจารณาจำนวนโรงเรียน จากโครงที่ดำเนินการเป็นรายโครงการ เช่น โรงเรียนมหาวชิราวุธ สงขลา ดำเนินการโครงการโรงเรียน </a:t>
            </a:r>
            <a:r>
              <a:rPr lang="en-US" dirty="0" smtClean="0"/>
              <a:t>sister school </a:t>
            </a:r>
            <a:r>
              <a:rPr lang="th-TH" dirty="0" smtClean="0"/>
              <a:t>และโรงเรียนคู่พัฒนาไทย</a:t>
            </a:r>
            <a:r>
              <a:rPr lang="en-US" dirty="0" smtClean="0"/>
              <a:t>-</a:t>
            </a:r>
            <a:r>
              <a:rPr lang="th-TH" dirty="0" smtClean="0"/>
              <a:t>อินโดนีเซีย ให้นับเป็น </a:t>
            </a:r>
            <a:r>
              <a:rPr lang="en-US" dirty="0" smtClean="0"/>
              <a:t>2 </a:t>
            </a:r>
            <a:r>
              <a:rPr lang="th-TH" dirty="0" smtClean="0"/>
              <a:t>โรง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6949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1680" y="260648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313232"/>
            <a:ext cx="8236344" cy="425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0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27784" y="26064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ำนักงานเขตพื้นที่การศึกษาที่ดำเนินงานภายใต้โครงการเสริมสร้างคุณธรรมจริยธรรม และธรรมาภิบาลในสถานศึกษา</a:t>
            </a:r>
          </a:p>
          <a:p>
            <a:pPr marL="342900" indent="-342900">
              <a:buFontTx/>
              <a:buChar char="-"/>
            </a:pPr>
            <a:r>
              <a:rPr lang="th-TH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ผ่านกิจกรรมศิลปะหัตกรรมนักเรียน (ดนตรี นาฎศิลป์ ศิลปะ)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Char char="-"/>
            </a:pPr>
            <a:r>
              <a:rPr lang="th-TH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กิจกรรมสภานักเรียน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51520" y="2054655"/>
            <a:ext cx="3384376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kumimoji="0" lang="en-US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th-TH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.5</a:t>
            </a:r>
            <a:endParaRPr kumimoji="0" lang="en-US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65207"/>
              </p:ext>
            </p:extLst>
          </p:nvPr>
        </p:nvGraphicFramePr>
        <p:xfrm>
          <a:off x="395536" y="2970885"/>
          <a:ext cx="8352929" cy="29352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1805"/>
                <a:gridCol w="73511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สำนักงานเขตพื้นที่การศึกษามีการดำเนินงานกิจกรรมในโครงการเสริมสร้างคุณธรรม จริยธรรม และธรรมาภิบาลในสถานศึกษาผ่านกิจกรรม 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ศิลปหัตถกรรมนักเรียน (ดนตรี นาฎศิลป์ ศิลปะ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และกิจกรรมสภานักเรียน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สำนักงานเขตพื้นที่การศึกษามีการดำเนินงานในกิจกรรมโครงการฯ ศิลปหัตถกรรมนักเรียน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และมีโรงเรียนที่ชนะเลิศการแข่งขัน 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ดนตรี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นาฎศิลป์ 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ศิลปะ</a:t>
                      </a:r>
                      <a:r>
                        <a:rPr lang="en-US" sz="20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20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ระดับภูมิภาคครั้งที่</a:t>
                      </a:r>
                      <a:r>
                        <a:rPr lang="th-TH" sz="2000" b="1" spc="-3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spc="-3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r>
                        <a:rPr lang="th-TH" sz="2000" b="1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</a:t>
                      </a:r>
                      <a:r>
                        <a:rPr lang="th-TH" sz="2000" b="1" u="sng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กิจกรรม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ในงานศิลปหัตถกรรมนักเรียน ครั้งที่ 64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23528" y="2512770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เกณฑ์การให้คะแนน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571" y="271281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89508"/>
              </p:ext>
            </p:extLst>
          </p:nvPr>
        </p:nvGraphicFramePr>
        <p:xfrm>
          <a:off x="539552" y="1381327"/>
          <a:ext cx="7992887" cy="518997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77471"/>
                <a:gridCol w="7015416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สำนักงานเขตพื้นที่การศึกษามีการดำเนินงานในกิจกรรมโครงการฯ ศิลปหัตถกรรมนักเรียน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และมีโรงเรียนที่ชนะเลิศการ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แข่งขัน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ดนตรี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นาฎศิลป์ 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ศิลปะ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ระดับประเทศจำนวน </a:t>
                      </a:r>
                      <a:r>
                        <a:rPr lang="en-US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u="sng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 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ในงานศิลปหัตถกรรมนักเรียน ครั้งที่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สำนักงานเขตพื้นที่การศึกษามีการดำเนินงานในกิจกรรมโครงการฯ ศิลปหัตถกรรมนักเรียน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และมีโรงเรียนที่ชนะเลิศการแข่งขัน 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ดนตรี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นาฎศิลป์ 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ศิลปะ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ระดับประเทศจำนวน </a:t>
                      </a:r>
                      <a:r>
                        <a:rPr lang="en-US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u="sng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ในงานศิลปหัตถกรรมนักเรียน ครั้งที่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มีโรงเรียนต้นแบบกิจกรรมสภานักเรียน ระดับประเทศ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สำนักงานเขตพื้นที่การศึกษามีการดำเนินงานในกิจกรรมโครงการฯ ศิลปหัตถกรรมนักเรียน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และมีโรงเรียนที่ชนะเลิศการแข่งขัน 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ดนตรี </a:t>
                      </a:r>
                      <a:r>
                        <a:rPr lang="th-TH" sz="2000" spc="-3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นาฎศิลป์ 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ศิลปะ</a:t>
                      </a:r>
                      <a:r>
                        <a:rPr lang="en-US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2000" spc="-3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ระดับประเทศจำนวน </a:t>
                      </a:r>
                      <a:r>
                        <a:rPr lang="en-US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1" u="sng" spc="-3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u="sng" spc="-3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ในงานศิลปหัตถกรรมนักเรียน ครั้งที่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และมีโรงเรียนต้นแบบกิจกรรมสภานักเรียน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ระดับประเทศ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79512" y="836712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ระดับเขตพื้นที่การศึกษา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0" y="152846"/>
            <a:ext cx="5513157" cy="633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97655" y="2819159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91680" y="260648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984295"/>
            <a:ext cx="7211150" cy="504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95583" y="298334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ระดับความสำเร็จของสถานศึกษาจัดกิจกรรมพัฒนาด้านสุขภาวะของนักเรียน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2300004" y="1772816"/>
            <a:ext cx="4104456" cy="57606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kumimoji="0" lang="en-US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0" lang="th-TH" sz="2400" b="1" i="0" u="none" strike="noStrike" kern="1200" cap="all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b="1" cap="all" spc="2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kumimoji="0" lang="en-US" sz="2400" b="1" i="0" u="none" strike="noStrike" kern="1200" cap="all" spc="2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22252" y="2970885"/>
            <a:ext cx="7850187" cy="252028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cs typeface="FreesiaUPC" pitchFamily="34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03725" y="3114899"/>
            <a:ext cx="7518046" cy="216024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sz="2000" dirty="0" smtClean="0"/>
              <a:t>	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จำนวนโรงเรียนที่ดำเนินการผ่านเกณฑ์	นักเรียนไทยสุขภาพดีของ </a:t>
            </a:r>
            <a:r>
              <a:rPr lang="th-TH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สพฐ.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จำนวนโรงเรียนทั้งหมดตามเป้าหมาย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3"/>
          <p:cNvCxnSpPr/>
          <p:nvPr/>
        </p:nvCxnSpPr>
        <p:spPr>
          <a:xfrm>
            <a:off x="1259632" y="4339036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092280" y="3978996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35651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9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5776" y="33265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75425"/>
              </p:ext>
            </p:extLst>
          </p:nvPr>
        </p:nvGraphicFramePr>
        <p:xfrm>
          <a:off x="179512" y="1350797"/>
          <a:ext cx="8784976" cy="51323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36104"/>
                <a:gridCol w="7848872"/>
              </a:tblGrid>
              <a:tr h="495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ความหมาย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7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1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สำนักงานเขตพื้นที่การศึกษาส่งเสริมและสนับสนุนให้โรงเรียนใน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สังกัด</a:t>
                      </a: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การดำเนินงานโครงการนักเรียนไทยสุขภาพดีของ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สพฐ.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2</a:t>
                      </a:r>
                      <a:endParaRPr lang="en-US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85 ของโรงเรียนในสังกัดดำเนินงานตามโครงการนักเรียนไทยสุขภาพดีของ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สพฐ.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มีการออกกำลังกาย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 มีการตรวจสุขภาพนักเรียนอย่างสม่ำเสมอ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3</a:t>
                      </a:r>
                      <a:endParaRPr lang="en-US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90 ของโรงเรียนในสังกัดดำเนินงานตามโครงการนักเรียนไทยสุขภาพ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ดีของ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สพฐ.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มีการออกกำลังกาย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 มีการตรวจสุขภาพนักเรียนอย่างสม่ำเสมอ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1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4</a:t>
                      </a:r>
                      <a:endParaRPr lang="en-US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95 ของโรงเรียนในสังกัดดำเนินงานตามโครงการนักเรียนไทยสุขภาพ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ดีของ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สพฐ.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มีการออกกำลังกาย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 มีการตรวจสุขภาพนักเรียนอย่างสม่ำเสมอ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มีโรงเรียนต้นแบบนักเรียนไทยสุขภาพดี </a:t>
                      </a:r>
                      <a:r>
                        <a:rPr lang="th-TH" sz="1800" u="sng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โรงเรียนส่งเสริมสุขภาพระดับเพชร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1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5</a:t>
                      </a:r>
                      <a:endParaRPr lang="en-US" sz="12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100 ของโรงเรียนในสังกัดดำเนินงานตามโครงการนักเรียนไทยสุขภาพ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ดีของ </a:t>
                      </a:r>
                      <a:r>
                        <a:rPr lang="th-TH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สพฐ.</a:t>
                      </a:r>
                      <a:r>
                        <a:rPr lang="th-TH" sz="18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การออกกำลังกาย </a:t>
                      </a:r>
                      <a:r>
                        <a:rPr lang="th-TH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 มีการตรวจสุขภาพนักเรียนอย่างสม่ำเสมอ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มีโรงเรียนต้นแบบนักเรียนไทยสุขภาพดี ระดับประเทศ </a:t>
                      </a:r>
                      <a:r>
                        <a:rPr lang="th-TH" sz="1800" u="sng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</a:t>
                      </a:r>
                      <a:r>
                        <a:rPr lang="th-TH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โรงเรียนส่งเสริมสุขภาพระดับเพชร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1680" y="260648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833015"/>
            <a:ext cx="5981734" cy="423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8" y="5235325"/>
            <a:ext cx="7267957" cy="155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91680" y="260648"/>
            <a:ext cx="5330074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5" y="870489"/>
            <a:ext cx="7178201" cy="515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1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ชั้น ป.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ที่อ่านออกเขียนได้ </a:t>
            </a: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51520" y="1173181"/>
            <a:ext cx="2808312" cy="576064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</a:t>
            </a:r>
            <a:r>
              <a:rPr lang="th-TH" sz="3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3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3</a:t>
            </a:r>
            <a:endParaRPr lang="en-US" sz="3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057" y="170936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448965" y="2360065"/>
            <a:ext cx="7850187" cy="2664296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64989" y="2576089"/>
            <a:ext cx="7344816" cy="216024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dirty="0" smtClean="0">
                <a:solidFill>
                  <a:prstClr val="black"/>
                </a:solidFill>
              </a:rPr>
              <a:t>	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จำนวนนักเรียนชั้นประถมศึกษาปีที่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ทั้งหมด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57677" y="3368177"/>
            <a:ext cx="1152128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3021" y="3656209"/>
            <a:ext cx="5718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365196" y="2648097"/>
            <a:ext cx="5039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จำนวนนักเรียนชั้นประถมศึกษาปีที่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ที่อ่านออกเขียนได้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24328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"/>
          <a:stretch/>
        </p:blipFill>
        <p:spPr bwMode="auto">
          <a:xfrm>
            <a:off x="468057" y="374900"/>
            <a:ext cx="7063296" cy="6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92245" y="3043872"/>
            <a:ext cx="4464495" cy="537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</a:t>
            </a:r>
            <a:endParaRPr lang="th-TH" sz="32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059832" y="188640"/>
            <a:ext cx="2882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48965" y="1138425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85</a:t>
                </a:r>
                <a:endParaRPr lang="en-US" sz="15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6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80</a:t>
                  </a:r>
                  <a:endParaRPr lang="en-US" sz="8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8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75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70</a:t>
              </a:r>
            </a:p>
          </p:txBody>
        </p:sp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276" y="2582"/>
                <a:ext cx="73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90</a:t>
                </a:r>
                <a:endParaRPr lang="en-US" sz="8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179512" y="64159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ช่วงการปรับเกณฑ์การให้คะแนน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+/- 0.5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 โดยกำหนดเกณฑ์การให้คะแนนดังนี้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3203848" y="188640"/>
            <a:ext cx="2882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รายละเอียดการดำเนินการ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5457" name="Rectangle 1"/>
          <p:cNvSpPr>
            <a:spLocks noChangeArrowheads="1"/>
          </p:cNvSpPr>
          <p:nvPr/>
        </p:nvSpPr>
        <p:spPr bwMode="auto">
          <a:xfrm>
            <a:off x="1099196" y="4855660"/>
            <a:ext cx="72008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หากสถานศึกษาไม่เข้าใจเกี่ยวกับการเข้าระบบหรือการรายงานออนไลน์ สามารถสอบถามได้ที่ศึกษานิเทศก์ที่รับผิดชอบจุดเน้นหรือศึกษานิเทศก์ที่รับผิดชอบภาษาไทย</a:t>
            </a:r>
          </a:p>
        </p:txBody>
      </p:sp>
      <p:sp>
        <p:nvSpPr>
          <p:cNvPr id="52" name="Double Bracket 16"/>
          <p:cNvSpPr/>
          <p:nvPr/>
        </p:nvSpPr>
        <p:spPr>
          <a:xfrm>
            <a:off x="395536" y="985720"/>
            <a:ext cx="8352928" cy="460851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043608" y="1273752"/>
            <a:ext cx="705678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สพฐ. กำหนดนโยบายตามมาตรการของกระทรวงศึกษาธิการ ให้ สพป./สพม. ที่มีนักเรียนประถมศึกษาปีที่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รายงานผลจากประเมินการอ่านออกเขียนได้ของสำนักทดสอบทางการศึกษา สพฐ.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785" y="2400219"/>
            <a:ext cx="7040607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/สพ</a:t>
            </a:r>
            <a:r>
              <a:rPr lang="th-TH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แต่งตั้งกรรมการ/คณะทำงาน เพื่อกำหนดแนวทางและแผนการปฏิบัติงาน และดำเนินการประเมินนักเรียนชั้นประถมศึกษาปีที่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ทุกคน ในโรงเรียนสังกัด สพฐ. ทุกโรง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9785" y="3790049"/>
            <a:ext cx="704060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โรงเรียนรายงานผลการประเมินนักเรียน ด้วยกระบวนการทดสอบของสำนักทดสอบทางการศึกษา สพฐ ตามที่ สพฐ กำหนด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4129" y="527605"/>
            <a:ext cx="641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ดำเนินการตามโรงเรียนมาตรฐานสิ่งแวดล้อมศึกษาด้านการสร้างจิตสำนึกการบริหารจัดการขยะ น้ำเสีย และมลพิษทางอากาศ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-9150" y="2089411"/>
            <a:ext cx="3514492" cy="423359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algn="ctr">
              <a:spcBef>
                <a:spcPct val="20000"/>
              </a:spcBef>
              <a:buClr>
                <a:srgbClr val="4F81BD"/>
              </a:buClr>
              <a:buSzPct val="85000"/>
              <a:buFont typeface="Wingdings 2"/>
              <a:buNone/>
              <a:defRPr/>
            </a:pPr>
            <a:r>
              <a:rPr lang="en-US" b="1" cap="all" spc="250" dirty="0" smtClean="0">
                <a:solidFill>
                  <a:srgbClr val="1F497D"/>
                </a:solidFill>
              </a:rPr>
              <a:t> </a:t>
            </a:r>
            <a:r>
              <a:rPr lang="th-TH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endParaRPr lang="en-US" b="1" cap="all" spc="2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261" y="3276295"/>
            <a:ext cx="6748963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มาตรฐานด้านการบริหารจัดการ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260" y="3945120"/>
            <a:ext cx="82670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มาตรฐานด้านหลักสูตรและการจัดการเรียนรู้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931" y="4708645"/>
            <a:ext cx="8943474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มาตรฐานด้านการมีส่วนร่วมและการสร้างเครือข่าย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260" y="5472170"/>
            <a:ext cx="781656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มาตรฐานด้านผลที่เกิดขึ้นจากการดำเนินงนด้านสิ่งแวดล้อมศึกษา 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65" y="2477259"/>
            <a:ext cx="7393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แนวทางดำเนินการ ตัวชี้วัด สู่ความสำเร็จของโรงเรียนการสร้างจิตสำนัก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ด้านการจัดการขยะ น้ำเสีย และมลพิษทางอากาศ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3600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179512" y="188640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4129" y="527605"/>
            <a:ext cx="641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การดำเนินการตามโรงเรียนมาตรฐานสิ่งแวดล้อมศึกษาด้านการสร้างจิตสำนึกการบริหารจัดการขยะ น้ำเสีย และมลพิษทางอากาศ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-9150" y="2089411"/>
            <a:ext cx="3514492" cy="423359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68580" algn="ctr">
              <a:spcBef>
                <a:spcPct val="20000"/>
              </a:spcBef>
              <a:buClr>
                <a:srgbClr val="4F81BD"/>
              </a:buClr>
              <a:buSzPct val="85000"/>
              <a:buFont typeface="Wingdings 2"/>
              <a:buNone/>
              <a:defRPr/>
            </a:pPr>
            <a:r>
              <a:rPr lang="en-US" b="1" cap="all" spc="250" dirty="0" smtClean="0">
                <a:solidFill>
                  <a:srgbClr val="1F497D"/>
                </a:solidFill>
              </a:rPr>
              <a:t> </a:t>
            </a:r>
            <a:r>
              <a:rPr lang="th-TH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b="1" cap="all" spc="2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endParaRPr lang="en-US" b="1" cap="all" spc="2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622252" y="3046590"/>
            <a:ext cx="7850187" cy="252028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03725" y="3262613"/>
            <a:ext cx="7518046" cy="216024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จำนวนโรงเรียนมาตรฐานสิ่งแวดล้อมศึกษาที่ผ่านเกณฑ์ระดับ 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</a:p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th-TH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จำนวนโรงเรียนกลุ่มเป้าหมาย</a:t>
            </a:r>
            <a:endParaRPr lang="th-TH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      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3"/>
          <p:cNvCxnSpPr/>
          <p:nvPr/>
        </p:nvCxnSpPr>
        <p:spPr>
          <a:xfrm>
            <a:off x="1365195" y="4192525"/>
            <a:ext cx="59046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145025" y="3810115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58847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4007" y="236959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244834" y="985720"/>
            <a:ext cx="34109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ระดับเขตพื้นที่การศึกษา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448965" y="1138425"/>
            <a:ext cx="6475412" cy="4911725"/>
            <a:chOff x="204" y="1026"/>
            <a:chExt cx="4079" cy="3094"/>
          </a:xfrm>
        </p:grpSpPr>
        <p:sp>
          <p:nvSpPr>
            <p:cNvPr id="9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 kern="0">
                <a:solidFill>
                  <a:sysClr val="windowText" lastClr="000000"/>
                </a:solidFill>
                <a:latin typeface="Franklin Gothic Medium"/>
              </a:endParaRP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4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90</a:t>
                </a:r>
                <a:endParaRPr lang="en-US" sz="156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7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8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39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th-TH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6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80</a:t>
                  </a:r>
                  <a:endParaRPr lang="en-US" sz="88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1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th-TH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Text Box 71"/>
              <p:cNvSpPr txBox="1">
                <a:spLocks noChangeArrowheads="1"/>
              </p:cNvSpPr>
              <p:nvPr/>
            </p:nvSpPr>
            <p:spPr bwMode="gray">
              <a:xfrm>
                <a:off x="978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70</a:t>
                </a:r>
                <a:endParaRPr lang="en-US" sz="54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th-TH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6</a:t>
              </a: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0</a:t>
              </a:r>
            </a:p>
          </p:txBody>
        </p: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5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Text Box 85"/>
              <p:cNvSpPr txBox="1">
                <a:spLocks noChangeArrowheads="1"/>
              </p:cNvSpPr>
              <p:nvPr/>
            </p:nvSpPr>
            <p:spPr bwMode="gray">
              <a:xfrm>
                <a:off x="2120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lang="en-US" sz="8800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0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6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18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18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2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3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000" b="1" u="sng" kern="0" dirty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lang="en-US" sz="2400" b="1" u="sng" kern="0" smtClean="0"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22440" y="985720"/>
            <a:ext cx="472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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โรงเรียนมาตรฐานสิ่งแวดล้อมศึกษาเพื่อการพัฒนาที่ยั่งยืน ด้านการจัดการขยะ  น้ำเสีย มลพิษทางอากาศ ต้องผ่านระดับ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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โรงเรียนที่ผ่านในระดับ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จะได้เป็นโรงเรียนมาตรฐานสิ่งแวดล้อมศึกษาด้าน    การจัดการขยะ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ระดับดีมาก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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โรงเรียนที่ผ่านในระดับ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จะได้เป็นโรงเรียนมาตรฐานสิ่งแวดล้อมศึกษาด้านการจัดการขยะ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ระดับยอดเยี่ยม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01621" y="277068"/>
            <a:ext cx="6053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6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6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1670" y="1901962"/>
            <a:ext cx="7940660" cy="41549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แบบฟอร์มตัวชี้วัด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(2)</a:t>
            </a:r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โรงเรียนที่ผ่านการประเมินผลการดำเนินการตัวชี้วัดสู่โรงเรียนมาตรฐานสิ่งแวดล้อมศึกษาเพื่อการพัฒนาที่ยั่งยืน ของสถานศึกษา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en-US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แบบฟอร์มตัวชี้วัด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8 (1) </a:t>
            </a:r>
            <a:r>
              <a:rPr lang="th-TH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โรงเรียนที่ผ่านการประเมินผลการดำเนินการตัวชี้วัดสู่โรงเรียนมาตรฐานสิ่งแวดล้อมศึกษาเพื่อการพัฒนาที่ยั่งยืน </a:t>
            </a:r>
            <a:r>
              <a:rPr lang="th-TH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ของสำนักงานเขตพื้นที่การศึกษา</a:t>
            </a:r>
            <a:endParaRPr lang="th-TH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323528" y="1628800"/>
            <a:ext cx="8496944" cy="4608512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720" y="70469"/>
            <a:ext cx="5276177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13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8965" y="680310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เกณฑ์ระดับสถานศึกษา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965" y="1074503"/>
            <a:ext cx="517962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ด้านการบริหารจัดการ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443835"/>
            <a:ext cx="6181725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720" y="35935"/>
            <a:ext cx="5276177" cy="49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13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8986" y="374900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เกณฑ์ระดับสถานศึกษา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965" y="680310"/>
            <a:ext cx="643156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ด้านหลักสูตรและการจัดการเรียนรู้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669" y="1138425"/>
            <a:ext cx="6181726" cy="5497380"/>
            <a:chOff x="601669" y="1443835"/>
            <a:chExt cx="6181726" cy="54973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70" y="1443835"/>
              <a:ext cx="6181725" cy="5305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9" y="1901950"/>
              <a:ext cx="6181725" cy="1114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70" y="2997865"/>
              <a:ext cx="6172200" cy="3943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3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720" y="70469"/>
            <a:ext cx="5276177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13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8986" y="52760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เกณฑ์ระดับสถานศึกษา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965" y="921798"/>
            <a:ext cx="70407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ด้านการมีส่วนร่วมและการสร้างเครือข่าย (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1669" y="1443835"/>
            <a:ext cx="6566316" cy="4733855"/>
            <a:chOff x="601669" y="1291130"/>
            <a:chExt cx="6229351" cy="4164008"/>
          </a:xfrm>
        </p:grpSpPr>
        <p:grpSp>
          <p:nvGrpSpPr>
            <p:cNvPr id="2" name="Group 1"/>
            <p:cNvGrpSpPr/>
            <p:nvPr/>
          </p:nvGrpSpPr>
          <p:grpSpPr>
            <a:xfrm>
              <a:off x="601669" y="1291130"/>
              <a:ext cx="6181726" cy="3664920"/>
              <a:chOff x="601669" y="1443835"/>
              <a:chExt cx="6181726" cy="549738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70" y="1443835"/>
                <a:ext cx="6181725" cy="5305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69" y="1901950"/>
                <a:ext cx="6181725" cy="1114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70" y="2997865"/>
                <a:ext cx="6172200" cy="39433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70" y="1730863"/>
              <a:ext cx="6229350" cy="3724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2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8720" y="-83215"/>
            <a:ext cx="5276177" cy="49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13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015280" y="129113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8986" y="31097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เกณฑ์ระดับสถานศึกษา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60" y="680310"/>
            <a:ext cx="867897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ด้านผลที่เกิดขึ้นจากการดำเนินงานด้านสิ่งแวดล้อมศึกษา (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r>
              <a:rPr lang="en-US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468" y="1138425"/>
            <a:ext cx="6199697" cy="5497380"/>
            <a:chOff x="583698" y="1138425"/>
            <a:chExt cx="6199697" cy="5497380"/>
          </a:xfrm>
        </p:grpSpPr>
        <p:grpSp>
          <p:nvGrpSpPr>
            <p:cNvPr id="2" name="Group 1"/>
            <p:cNvGrpSpPr/>
            <p:nvPr/>
          </p:nvGrpSpPr>
          <p:grpSpPr>
            <a:xfrm>
              <a:off x="601669" y="1138425"/>
              <a:ext cx="6181726" cy="5497380"/>
              <a:chOff x="601669" y="1443835"/>
              <a:chExt cx="6181726" cy="549738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70" y="1443835"/>
                <a:ext cx="6181725" cy="5305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69" y="1901950"/>
                <a:ext cx="6181725" cy="1114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670" y="2997865"/>
                <a:ext cx="6172200" cy="39433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8" y="1596541"/>
              <a:ext cx="6181725" cy="5039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2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320690" y="310679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15123" y="383398"/>
            <a:ext cx="4277948" cy="537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22195"/>
            <a:ext cx="6689413" cy="631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3310" y="188640"/>
            <a:ext cx="5276177" cy="491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13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015280" y="37490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691" y="92179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เกณฑ์ระดับสถานศึกษา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0" y="1596540"/>
            <a:ext cx="6853236" cy="274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89" y="178007"/>
            <a:ext cx="684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และครู ที่ได้รับการพัฒนาทักษะด้านภาษาอังกฤษตามกิจกรรมส่งเสริมการเรียนการสอนภาษาอังกฤษเพื่อเตรียมความพร้อมสู่ประชาคมอาเซียน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232248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endParaRPr lang="en-US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1628801"/>
            <a:ext cx="8424936" cy="180019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224" y="5445224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79512" y="1291130"/>
            <a:ext cx="87129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กิจกรรมการพัฒนาทักษะด้านภาษาอังกฤษสำหรับนักเรียน</a:t>
            </a:r>
            <a:endParaRPr lang="th-TH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96260" y="3926188"/>
            <a:ext cx="8443994" cy="2931812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77089" y="3581705"/>
            <a:ext cx="66967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กิจกรรมการพัฒนาทักษะด้านภาษาอังกฤษสำหรับครู</a:t>
            </a:r>
            <a:endParaRPr lang="th-TH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สี่เหลี่ยมผืนผ้า 10"/>
          <p:cNvSpPr/>
          <p:nvPr/>
        </p:nvSpPr>
        <p:spPr>
          <a:xfrm>
            <a:off x="526155" y="1807573"/>
            <a:ext cx="7710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เสริมทักษะภาษาอังกฤษแบบเข้ม (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O-NET)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สำหรับนักเรียนชั้นประถมศึกษาปีที่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มัธยมศึกษาปีที่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และมัธยมศึกษาปีที่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  <a:p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การแข่งขันทักษะภาษาอังกฤษ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Spelling Bee, Storytelling, Speech Contest</a:t>
            </a:r>
            <a:endParaRPr lang="th-TH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สี่เหลี่ยมผืนผ้า 10"/>
          <p:cNvSpPr/>
          <p:nvPr/>
        </p:nvSpPr>
        <p:spPr>
          <a:xfrm>
            <a:off x="448966" y="4078893"/>
            <a:ext cx="79406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 </a:t>
            </a:r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การอบรมเกี่ยวกับ </a:t>
            </a:r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Phonics, English Proficiency </a:t>
            </a:r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และการใช้แผนการเรียนรู้ในวิชาวิทยาศาสตร์ สังคมศึกษา และศิลปะเพื่อจัดการเรียนการอสนเป็นภาษาอังกฤษ สำหรับครูผู้สอนในโครงการการจัดการเรียนการสอนวิชาอื่น ๆ เป็นภาษาอังกฤษโดยรูปแบบ </a:t>
            </a:r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Bilingual Education (EBE) </a:t>
            </a:r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ระดับประถมศึกษา</a:t>
            </a:r>
            <a:endParaRPr lang="en-US" sz="17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 </a:t>
            </a:r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โครงการแลกเปลี่ยนเรียนรู้ สร้างความเข้มแข็งความร่วมมือศูนย์พัฒนาการเรียนการสอนภาษาอังกฤษระดับประถมศึกษา (</a:t>
            </a:r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Primary Education English Resource Center: PEER Center)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2.3 </a:t>
            </a:r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การขยายผลการอบรมการวัดและประเมินผลภาษาอังกฤษ โดยผ่านศูนย์พัฒนาการเรียนการสอนภาษาอังกฤษ </a:t>
            </a:r>
            <a:r>
              <a:rPr lang="en-US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(ERIC)</a:t>
            </a:r>
            <a:endParaRPr lang="en-US" sz="1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89" y="178007"/>
            <a:ext cx="684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และครู ที่ได้รับการพัฒนาทักษะด้านภาษาอังกฤษตามกิจกรรมส่งเสริมการเรียนการสอนภาษาอังกฤษเพื่อเตรียมความพร้อมสู่ประชาคมอาเซียน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232248" cy="378666"/>
          </a:xfrm>
          <a:noFill/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endParaRPr lang="en-US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4127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2204864"/>
            <a:ext cx="8424936" cy="180019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2306348"/>
            <a:ext cx="7992888" cy="15841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/>
              <a:t> 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จำนวนนักเรียนที่ได้รับการพัฒนาทักษะด้านภาษาอังกฤษ (คน)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000" dirty="0" smtClean="0"/>
              <a:t>X  100</a:t>
            </a:r>
          </a:p>
          <a:p>
            <a:r>
              <a:rPr lang="en-US" sz="2000" dirty="0" smtClean="0"/>
              <a:t> 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จำนวนนักเรียนตามเป้าหมายที่กำหนด (คน)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224" y="5445224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9552" y="3140968"/>
            <a:ext cx="66573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179512" y="1772816"/>
            <a:ext cx="736029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ร้อยละของนักเรียนที่ได้รับการพัฒนาทักษะด้านภาษาอังกฤษ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611560" y="4725145"/>
            <a:ext cx="7992888" cy="1656184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FreesiaUPC" pitchFamily="34" charset="-34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24220" y="4829051"/>
            <a:ext cx="7518046" cy="136815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จำนวนครูที่ได้รับการพัฒนาทักษะด้านภาษาอังกฤษ (คน)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X 100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77089" y="4192525"/>
            <a:ext cx="66967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ร้อยละของครูที่ได้รับการพัฒนาทักษะด้านภาษาอังกฤษ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Connector 13"/>
          <p:cNvCxnSpPr/>
          <p:nvPr/>
        </p:nvCxnSpPr>
        <p:spPr>
          <a:xfrm>
            <a:off x="1043608" y="5517232"/>
            <a:ext cx="6657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2492049" y="5624875"/>
            <a:ext cx="4217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จำนวนครูตามเป้าหมายที่กำหนด (คน)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66" y="183794"/>
            <a:ext cx="734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5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ร้อยละของนักเรียน ครู และศึกษานิเทศก์ ที่ได้รับการพัฒนาทักษะด้านภาษาอังกฤษตามกิจกรรมส่งเสริมการเรียนการสอนภาษาอังกฤษเพื่อเตรียมความพร้อมสู่ประชาคมอาเซียน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0" y="5805264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      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95140" y="1906300"/>
            <a:ext cx="7850187" cy="1800199"/>
          </a:xfrm>
          <a:prstGeom prst="roundRect">
            <a:avLst>
              <a:gd name="adj" fmla="val 1088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cs typeface="FreesiaUPC" pitchFamily="34" charset="-34"/>
            </a:endParaRPr>
          </a:p>
        </p:txBody>
      </p:sp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251520" y="1443835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 ภาพรวมจำนวนคนที่ได้รับการพัฒนาทั้ง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กลุ่ม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95140" y="2091907"/>
            <a:ext cx="785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จำนวนนักเรียนและครูที่ได้รับการพัฒนาทักษะด้านภาษาอังกฤษ (คน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 x 100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15616" y="281818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จำนวนนักเรียนและครูตามเป้าหมายที่กำหนด (คน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1043608" y="2665475"/>
            <a:ext cx="597666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6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ตัวยึดหมายเลขภาพนิ่ง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/>
          <p:nvPr/>
        </p:nvSpPr>
        <p:spPr>
          <a:xfrm>
            <a:off x="2243655" y="362132"/>
            <a:ext cx="4466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296260" y="1291130"/>
            <a:ext cx="6475412" cy="4911725"/>
            <a:chOff x="204" y="1026"/>
            <a:chExt cx="4079" cy="3094"/>
          </a:xfrm>
        </p:grpSpPr>
        <p:sp>
          <p:nvSpPr>
            <p:cNvPr id="10" name="Freeform 49"/>
            <p:cNvSpPr>
              <a:spLocks noEditPoints="1"/>
            </p:cNvSpPr>
            <p:nvPr/>
          </p:nvSpPr>
          <p:spPr bwMode="gray">
            <a:xfrm>
              <a:off x="539" y="1521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49100"/>
                </a:gs>
                <a:gs pos="100000">
                  <a:srgbClr val="0F6FC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Cordia New"/>
              </a:endParaRPr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157" y="2707"/>
              <a:ext cx="1043" cy="1143"/>
              <a:chOff x="2094" y="2364"/>
              <a:chExt cx="1074" cy="1188"/>
            </a:xfrm>
          </p:grpSpPr>
          <p:sp>
            <p:nvSpPr>
              <p:cNvPr id="45" name="Oval 51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49" name="Oval 55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0" name="Text Box 56"/>
              <p:cNvSpPr txBox="1">
                <a:spLocks noChangeArrowheads="1"/>
              </p:cNvSpPr>
              <p:nvPr/>
            </p:nvSpPr>
            <p:spPr bwMode="gray">
              <a:xfrm>
                <a:off x="2260" y="2623"/>
                <a:ext cx="756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90</a:t>
                </a:r>
                <a:endParaRPr kumimoji="0" lang="en-US" sz="15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386" y="2115"/>
              <a:ext cx="864" cy="1008"/>
              <a:chOff x="928" y="2124"/>
              <a:chExt cx="864" cy="1008"/>
            </a:xfrm>
          </p:grpSpPr>
          <p:sp>
            <p:nvSpPr>
              <p:cNvPr id="38" name="Oval 58"/>
              <p:cNvSpPr>
                <a:spLocks noChangeArrowheads="1"/>
              </p:cNvSpPr>
              <p:nvPr/>
            </p:nvSpPr>
            <p:spPr bwMode="gray">
              <a:xfrm rot="-772996">
                <a:off x="976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928" y="2124"/>
                <a:ext cx="864" cy="908"/>
                <a:chOff x="732" y="2112"/>
                <a:chExt cx="842" cy="860"/>
              </a:xfrm>
            </p:grpSpPr>
            <p:sp>
              <p:nvSpPr>
                <p:cNvPr id="40" name="Oval 60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3" name="Oval 63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gray">
                <a:xfrm>
                  <a:off x="815" y="2320"/>
                  <a:ext cx="655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Franklin Gothic Medium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kern="0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80</a:t>
                  </a:r>
                  <a:endParaRPr kumimoji="0" lang="en-US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703" y="1435"/>
              <a:ext cx="693" cy="718"/>
              <a:chOff x="864" y="1260"/>
              <a:chExt cx="693" cy="718"/>
            </a:xfrm>
          </p:grpSpPr>
          <p:sp>
            <p:nvSpPr>
              <p:cNvPr id="32" name="Oval 66"/>
              <p:cNvSpPr>
                <a:spLocks noChangeArrowheads="1"/>
              </p:cNvSpPr>
              <p:nvPr/>
            </p:nvSpPr>
            <p:spPr bwMode="gray">
              <a:xfrm>
                <a:off x="864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gray">
              <a:xfrm>
                <a:off x="912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4" name="Oval 68"/>
              <p:cNvSpPr>
                <a:spLocks noChangeArrowheads="1"/>
              </p:cNvSpPr>
              <p:nvPr/>
            </p:nvSpPr>
            <p:spPr bwMode="gray">
              <a:xfrm>
                <a:off x="920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5" name="Oval 69"/>
              <p:cNvSpPr>
                <a:spLocks noChangeArrowheads="1"/>
              </p:cNvSpPr>
              <p:nvPr/>
            </p:nvSpPr>
            <p:spPr bwMode="gray">
              <a:xfrm>
                <a:off x="927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gray">
              <a:xfrm>
                <a:off x="961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Text Box 71"/>
              <p:cNvSpPr txBox="1">
                <a:spLocks noChangeArrowheads="1"/>
              </p:cNvSpPr>
              <p:nvPr/>
            </p:nvSpPr>
            <p:spPr bwMode="gray">
              <a:xfrm>
                <a:off x="979" y="1383"/>
                <a:ext cx="52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70</a:t>
                </a:r>
                <a:endPara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" name="Oval 73"/>
            <p:cNvSpPr>
              <a:spLocks noChangeArrowheads="1"/>
            </p:cNvSpPr>
            <p:nvPr/>
          </p:nvSpPr>
          <p:spPr bwMode="gray">
            <a:xfrm>
              <a:off x="1474" y="1543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" name="Oval 74"/>
            <p:cNvSpPr>
              <a:spLocks noChangeArrowheads="1"/>
            </p:cNvSpPr>
            <p:nvPr/>
          </p:nvSpPr>
          <p:spPr bwMode="gray">
            <a:xfrm>
              <a:off x="1551" y="1207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6" name="Oval 75"/>
            <p:cNvSpPr>
              <a:spLocks noChangeArrowheads="1"/>
            </p:cNvSpPr>
            <p:nvPr/>
          </p:nvSpPr>
          <p:spPr bwMode="gray">
            <a:xfrm>
              <a:off x="1557" y="1209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7" name="Oval 76"/>
            <p:cNvSpPr>
              <a:spLocks noChangeArrowheads="1"/>
            </p:cNvSpPr>
            <p:nvPr/>
          </p:nvSpPr>
          <p:spPr bwMode="gray">
            <a:xfrm>
              <a:off x="1561" y="1213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gray">
            <a:xfrm>
              <a:off x="1584" y="1225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gray">
            <a:xfrm>
              <a:off x="1563" y="1301"/>
              <a:ext cx="4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60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0" name="Group 79"/>
            <p:cNvGrpSpPr>
              <a:grpSpLocks/>
            </p:cNvGrpSpPr>
            <p:nvPr/>
          </p:nvGrpSpPr>
          <p:grpSpPr bwMode="auto">
            <a:xfrm>
              <a:off x="2518" y="2932"/>
              <a:ext cx="1074" cy="1188"/>
              <a:chOff x="2094" y="2364"/>
              <a:chExt cx="1074" cy="1188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 rot="-723406">
                <a:off x="2137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" name="Oval 81"/>
              <p:cNvSpPr>
                <a:spLocks noChangeArrowheads="1"/>
              </p:cNvSpPr>
              <p:nvPr/>
            </p:nvSpPr>
            <p:spPr bwMode="gray">
              <a:xfrm>
                <a:off x="2094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8" name="Oval 82"/>
              <p:cNvSpPr>
                <a:spLocks noChangeArrowheads="1"/>
              </p:cNvSpPr>
              <p:nvPr/>
            </p:nvSpPr>
            <p:spPr bwMode="gray">
              <a:xfrm>
                <a:off x="2107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9" name="Oval 83"/>
              <p:cNvSpPr>
                <a:spLocks noChangeArrowheads="1"/>
              </p:cNvSpPr>
              <p:nvPr/>
            </p:nvSpPr>
            <p:spPr bwMode="gray">
              <a:xfrm>
                <a:off x="2118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0" name="Oval 84"/>
              <p:cNvSpPr>
                <a:spLocks noChangeArrowheads="1"/>
              </p:cNvSpPr>
              <p:nvPr/>
            </p:nvSpPr>
            <p:spPr bwMode="gray">
              <a:xfrm>
                <a:off x="2176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" name="Text Box 85"/>
              <p:cNvSpPr txBox="1">
                <a:spLocks noChangeArrowheads="1"/>
              </p:cNvSpPr>
              <p:nvPr/>
            </p:nvSpPr>
            <p:spPr bwMode="gray">
              <a:xfrm>
                <a:off x="2122" y="2582"/>
                <a:ext cx="1043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Franklin Gothic Medium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 smtClean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100</a:t>
                </a:r>
                <a:endParaRPr kumimoji="0" lang="en-US" sz="8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565" y="1026"/>
              <a:ext cx="5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49" y="1236"/>
              <a:ext cx="5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18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23" name="Text Box 88"/>
            <p:cNvSpPr txBox="1">
              <a:spLocks noChangeArrowheads="1"/>
            </p:cNvSpPr>
            <p:nvPr/>
          </p:nvSpPr>
          <p:spPr bwMode="auto">
            <a:xfrm>
              <a:off x="204" y="1940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1449" y="2422"/>
              <a:ext cx="6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2602" y="2567"/>
              <a:ext cx="7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ระดับ </a:t>
              </a:r>
              <a:r>
                <a:rPr kumimoji="0" lang="en-US" sz="2400" b="1" i="0" u="sng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AAFC8A-759B-4A2D-95EF-974B848F5C60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7" name="Double Bracket 16"/>
          <p:cNvSpPr/>
          <p:nvPr/>
        </p:nvSpPr>
        <p:spPr>
          <a:xfrm>
            <a:off x="467544" y="1628801"/>
            <a:ext cx="8064895" cy="4608512"/>
          </a:xfrm>
          <a:prstGeom prst="bracketPair">
            <a:avLst/>
          </a:prstGeom>
          <a:ln w="38100">
            <a:solidFill>
              <a:srgbClr val="D105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5052" y="1901950"/>
            <a:ext cx="7512092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กรอกข้อมูลผ่านระบบรายงานตัวชี้วัดตามแผนปฏิบัติราชการ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(Action Plan Report System : ARS) </a:t>
            </a:r>
          </a:p>
          <a:p>
            <a:r>
              <a:rPr lang="en-US" sz="24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http://ars.psdg-obec.go.th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 แนบแบบฟอร์มอ้างอิง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ARS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โดยอาจแนบหลักฐานอื่น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ได้แก่ แบบฟอร์มการจัดเก็บข้อมูล รายงานผลการดำเนินงานกิจกรรม และหลักฐานประกอบรายงาน (สรุปผลการทดสอบ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Pre-test/Post-test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หรือสรุปผลการสอบถามความพึงพอใจ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แบบทดสอบ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Pre-test/Post-test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หรือแบบสอบถามความพึงพอใจ ภาพประกอบกิจกรรม)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 </a:t>
            </a:r>
            <a:r>
              <a:rPr lang="th-TH" sz="2400" dirty="0" smtClean="0">
                <a:solidFill>
                  <a:srgbClr val="FEA40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สำหรับรายงานผลการดำเนินงานโครงการ/กิจกรรมส่งมาที่สถาบันภาษาอังกฤษ สพฐ.</a:t>
            </a:r>
            <a:endParaRPr lang="en-US" sz="2400" dirty="0" smtClean="0">
              <a:solidFill>
                <a:srgbClr val="FEA40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38119" y="332656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  <a:endParaRPr lang="en-US" dirty="0"/>
          </a:p>
        </p:txBody>
      </p:sp>
      <p:pic>
        <p:nvPicPr>
          <p:cNvPr id="12" name="Picture 3" descr="K:\OBEC\LOGO_REVISED_02.jpg"/>
          <p:cNvPicPr>
            <a:picLocks noChangeAspect="1" noChangeArrowheads="1"/>
          </p:cNvPicPr>
          <p:nvPr/>
        </p:nvPicPr>
        <p:blipFill>
          <a:blip r:embed="rId3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0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641" y="260648"/>
            <a:ext cx="4680520" cy="60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แบบฟอร์มแนบ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ARS 14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7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96336" y="188640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69" y="833015"/>
            <a:ext cx="5924550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4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539552" y="332656"/>
            <a:ext cx="2376264" cy="196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367800"/>
            <a:ext cx="442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กลยุทธ์ที่ 2</a:t>
            </a:r>
            <a:endParaRPr lang="en-US" sz="5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6260" y="2512770"/>
            <a:ext cx="83081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พิ่มโอกาสการเข้าถึงบริการการศึกษาขั้นพื้นฐานให้ทั่วถึงครอบคลุมผู้เรียนให้ได้รับโอกาสในการพัฒนาเต็มตามศักยภาพและ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3733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89" y="178007"/>
            <a:ext cx="684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คุณภาพระดับตำบลจัดกิจกรรมเรียนรู้งานอาชีพเหมาะสมกับศักยภาพส่งผลให้นักเรียนมีรายได้ระหว่างเรียน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43555" y="1065169"/>
            <a:ext cx="2232248" cy="378666"/>
          </a:xfrm>
          <a:noFill/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1443835"/>
            <a:ext cx="8424936" cy="2443280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88224" y="5445224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96260" y="4192525"/>
            <a:ext cx="8443994" cy="1985165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3277" y="1291130"/>
            <a:ext cx="76209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โรงเรียนระดับตำบลที่จัดกิจกรรมการเรียนอาชีพเหมาะสมกับศักยภาพ ของตนเอง แบบออกเป็น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หมวดงานอาชีพ คือ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ด้านเกษตรกรรม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ด้านอุตสาหกรรม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ด้านบริหารจัดการและบริการ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ด้านความคิดสร้างสรรค์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ด้านวิชาการและวิชาชีพ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77" y="4192525"/>
            <a:ext cx="7620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เกณฑ์ในการพิจารณาโรงเรียนดีประจำตำบลปี 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(1,000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ร.ร.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โรงเรียนดีประจำตำบลต้องจัดกิจกรรมเพื่อส่งเสริมให้นักเรียนมีรายได้ระหว่างเรียน โดยนักเรียนต้องมีรายได้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คิดเป็นร้อยละ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ของนักเรียนทั้งหมดจึงถือว่าโรงเรียนนั้นผ่านเกณฑ์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FC8A-759B-4A2D-95EF-974B848F5C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890" y="16853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สูตร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5318" y="2360065"/>
            <a:ext cx="8424936" cy="1800199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2461549"/>
            <a:ext cx="7992888" cy="158417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จำนวนโรงเรียนคุณภาพระดับตำบลกิจกรรมงานเรียนรู้งานอาชีพเหมาะสมกับศักยภาพ ส่งผลให้นักเรียนมีรายได้ระหว่างเรียน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จำนวนกลุ่มเป้าหมาย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89185" y="3181449"/>
            <a:ext cx="1244600" cy="52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X   100</a:t>
            </a:r>
            <a:endParaRPr lang="en-US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3378" y="3429000"/>
            <a:ext cx="66573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K:\OBEC\LOGO_REVISED_02.jpg"/>
          <p:cNvPicPr>
            <a:picLocks noChangeAspect="1" noChangeArrowheads="1"/>
          </p:cNvPicPr>
          <p:nvPr/>
        </p:nvPicPr>
        <p:blipFill>
          <a:blip r:embed="rId2" cstate="print"/>
          <a:srcRect l="51417" t="22929" r="5000" b="17916"/>
          <a:stretch>
            <a:fillRect/>
          </a:stretch>
        </p:blipFill>
        <p:spPr bwMode="auto">
          <a:xfrm>
            <a:off x="7539807" y="178007"/>
            <a:ext cx="1407320" cy="11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324802" y="374900"/>
            <a:ext cx="684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th-TH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ร้อยละของโรงเรียนคุณภาพระดับตำบล        จัดกิจกรรมเรียนรู้งานอาชีพเหมาะสมกับศักยภาพส่งผล    ให้นักเรียนมีรายได้ระหว่างเรียน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13378</Words>
  <Application>Microsoft Office PowerPoint</Application>
  <PresentationFormat>นำเสนอทางหน้าจอ (4:3)</PresentationFormat>
  <Paragraphs>2121</Paragraphs>
  <Slides>271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11</vt:i4>
      </vt:variant>
      <vt:variant>
        <vt:lpstr>ชื่อเรื่องภาพนิ่ง</vt:lpstr>
      </vt:variant>
      <vt:variant>
        <vt:i4>271</vt:i4>
      </vt:variant>
    </vt:vector>
  </HeadingPairs>
  <TitlesOfParts>
    <vt:vector size="28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ตัวชี้วัดตามแผนปฏิบัติราชการ ประจำปีงบประมาณ พ.ศ. 2559</vt:lpstr>
      <vt:lpstr>งานนำเสนอ PowerPoint</vt:lpstr>
      <vt:lpstr>             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การนำกิจกรรมทักษะอาชีพสู่การปฏิบัติ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 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Titiya</cp:lastModifiedBy>
  <cp:revision>128</cp:revision>
  <dcterms:created xsi:type="dcterms:W3CDTF">2013-08-21T19:17:07Z</dcterms:created>
  <dcterms:modified xsi:type="dcterms:W3CDTF">2016-02-29T09:35:17Z</dcterms:modified>
</cp:coreProperties>
</file>