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6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324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325" r:id="rId30"/>
    <p:sldId id="285" r:id="rId31"/>
    <p:sldId id="326" r:id="rId32"/>
    <p:sldId id="286" r:id="rId33"/>
    <p:sldId id="287" r:id="rId34"/>
    <p:sldId id="327" r:id="rId35"/>
    <p:sldId id="288" r:id="rId36"/>
    <p:sldId id="289" r:id="rId37"/>
    <p:sldId id="332" r:id="rId38"/>
    <p:sldId id="331" r:id="rId39"/>
    <p:sldId id="290" r:id="rId40"/>
    <p:sldId id="338" r:id="rId41"/>
    <p:sldId id="334" r:id="rId42"/>
    <p:sldId id="291" r:id="rId43"/>
    <p:sldId id="335" r:id="rId44"/>
    <p:sldId id="336" r:id="rId45"/>
    <p:sldId id="337" r:id="rId46"/>
    <p:sldId id="292" r:id="rId47"/>
    <p:sldId id="293" r:id="rId48"/>
    <p:sldId id="295" r:id="rId49"/>
    <p:sldId id="296" r:id="rId50"/>
    <p:sldId id="297" r:id="rId51"/>
    <p:sldId id="294" r:id="rId52"/>
    <p:sldId id="298" r:id="rId53"/>
    <p:sldId id="300" r:id="rId54"/>
    <p:sldId id="301" r:id="rId55"/>
    <p:sldId id="303" r:id="rId56"/>
    <p:sldId id="304" r:id="rId57"/>
    <p:sldId id="305" r:id="rId58"/>
    <p:sldId id="307" r:id="rId59"/>
    <p:sldId id="308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20" r:id="rId70"/>
    <p:sldId id="321" r:id="rId71"/>
    <p:sldId id="322" r:id="rId72"/>
    <p:sldId id="319" r:id="rId73"/>
    <p:sldId id="323" r:id="rId7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3300"/>
    <a:srgbClr val="FF3399"/>
    <a:srgbClr val="9933FF"/>
    <a:srgbClr val="CC00CC"/>
    <a:srgbClr val="3333FF"/>
    <a:srgbClr val="FF0066"/>
    <a:srgbClr val="D1CE56"/>
    <a:srgbClr val="CC00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76" d="100"/>
          <a:sy n="76" d="100"/>
        </p:scale>
        <p:origin x="-121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E1144-9402-48E5-BB65-1A8CECDC36A0}" type="doc">
      <dgm:prSet loTypeId="urn:microsoft.com/office/officeart/2008/layout/VerticalAccentLis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C19E29E7-28CC-435F-B7F6-182340F1F008}">
      <dgm:prSet phldrT="[Text]" custT="1"/>
      <dgm:spPr/>
      <dgm:t>
        <a:bodyPr/>
        <a:lstStyle/>
        <a:p>
          <a:pPr algn="ctr"/>
          <a:r>
            <a:rPr lang="th-TH" sz="2500" b="1" dirty="0" err="1" smtClean="0">
              <a:latin typeface="FreesiaUPC" pitchFamily="34" charset="-34"/>
              <a:cs typeface="FreesiaUPC" pitchFamily="34" charset="-34"/>
            </a:rPr>
            <a:t>สพป</a:t>
          </a:r>
          <a:r>
            <a:rPr lang="th-TH" sz="2500" b="1" dirty="0" smtClean="0">
              <a:latin typeface="FreesiaUPC" pitchFamily="34" charset="-34"/>
              <a:cs typeface="FreesiaUPC" pitchFamily="34" charset="-34"/>
            </a:rPr>
            <a:t>./</a:t>
          </a:r>
          <a:r>
            <a:rPr lang="th-TH" sz="2500" b="1" dirty="0" err="1" smtClean="0">
              <a:latin typeface="FreesiaUPC" pitchFamily="34" charset="-34"/>
              <a:cs typeface="FreesiaUPC" pitchFamily="34" charset="-34"/>
            </a:rPr>
            <a:t>สพ</a:t>
          </a:r>
          <a:r>
            <a:rPr lang="th-TH" sz="2500" b="1" dirty="0" smtClean="0">
              <a:latin typeface="FreesiaUPC" pitchFamily="34" charset="-34"/>
              <a:cs typeface="FreesiaUPC" pitchFamily="34" charset="-34"/>
            </a:rPr>
            <a:t>ม. รายงานไฟฟ้าและน้ำมันไปยัง </a:t>
          </a:r>
          <a:r>
            <a:rPr lang="en-US" sz="2500" b="1" dirty="0" smtClean="0">
              <a:latin typeface="FreesiaUPC" pitchFamily="34" charset="-34"/>
              <a:cs typeface="FreesiaUPC" pitchFamily="34" charset="-34"/>
            </a:rPr>
            <a:t>website</a:t>
          </a:r>
          <a:r>
            <a:rPr lang="th-TH" sz="2500" b="1" dirty="0" smtClean="0">
              <a:latin typeface="FreesiaUPC" pitchFamily="34" charset="-34"/>
              <a:cs typeface="FreesiaUPC" pitchFamily="34" charset="-34"/>
            </a:rPr>
            <a:t> </a:t>
          </a:r>
          <a:r>
            <a:rPr lang="th-TH" sz="2500" b="1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ที่ </a:t>
          </a:r>
          <a:r>
            <a:rPr lang="en-US" sz="2400" b="1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rPr>
            <a:t>www.e-report.energy.go.th</a:t>
          </a:r>
          <a:r>
            <a:rPr lang="th-TH" sz="2400" b="1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en-US" sz="2500" b="1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2500" b="1" dirty="0" smtClean="0">
              <a:latin typeface="FreesiaUPC" pitchFamily="34" charset="-34"/>
              <a:cs typeface="FreesiaUPC" pitchFamily="34" charset="-34"/>
            </a:rPr>
            <a:t>ให้ครบถ้วน พร้อมทั้ง</a:t>
          </a:r>
          <a:r>
            <a:rPr lang="th-TH" sz="2500" b="1" u="sng" dirty="0" smtClean="0">
              <a:latin typeface="FreesiaUPC" pitchFamily="34" charset="-34"/>
              <a:cs typeface="FreesiaUPC" pitchFamily="34" charset="-34"/>
            </a:rPr>
            <a:t>บันทึกหน้าจอที่รายงานผ่าน </a:t>
          </a:r>
          <a:r>
            <a:rPr lang="th-TH" sz="2500" b="1" dirty="0" smtClean="0">
              <a:latin typeface="FreesiaUPC" pitchFamily="34" charset="-34"/>
              <a:cs typeface="FreesiaUPC" pitchFamily="34" charset="-34"/>
            </a:rPr>
            <a:t>เป็นไฟล์แนบในระบบ </a:t>
          </a:r>
          <a:r>
            <a:rPr lang="en-US" sz="2500" b="1" dirty="0" smtClean="0">
              <a:latin typeface="FreesiaUPC" pitchFamily="34" charset="-34"/>
              <a:cs typeface="FreesiaUPC" pitchFamily="34" charset="-34"/>
            </a:rPr>
            <a:t>KRS</a:t>
          </a:r>
          <a:endParaRPr lang="th-TH" sz="2500" b="1" dirty="0">
            <a:latin typeface="FreesiaUPC" pitchFamily="34" charset="-34"/>
            <a:cs typeface="FreesiaUPC" pitchFamily="34" charset="-34"/>
          </a:endParaRPr>
        </a:p>
      </dgm:t>
    </dgm:pt>
    <dgm:pt modelId="{2F0211AD-4116-410E-BCEB-BDDE4142C7B8}" type="parTrans" cxnId="{D893D7DB-61B2-44F6-99EF-4B38EA0BEAA7}">
      <dgm:prSet/>
      <dgm:spPr/>
      <dgm:t>
        <a:bodyPr/>
        <a:lstStyle/>
        <a:p>
          <a:endParaRPr lang="th-TH"/>
        </a:p>
      </dgm:t>
    </dgm:pt>
    <dgm:pt modelId="{AB2CEFBE-71D4-49EE-9390-77F6BEDAD992}" type="sibTrans" cxnId="{D893D7DB-61B2-44F6-99EF-4B38EA0BEAA7}">
      <dgm:prSet/>
      <dgm:spPr/>
      <dgm:t>
        <a:bodyPr/>
        <a:lstStyle/>
        <a:p>
          <a:endParaRPr lang="th-TH"/>
        </a:p>
      </dgm:t>
    </dgm:pt>
    <dgm:pt modelId="{230B499B-08D7-4E8A-9BB0-A002B1F5F89B}">
      <dgm:prSet phldrT="[Text]"/>
      <dgm:spPr/>
      <dgm:t>
        <a:bodyPr/>
        <a:lstStyle/>
        <a:p>
          <a:endParaRPr lang="th-TH" dirty="0"/>
        </a:p>
      </dgm:t>
    </dgm:pt>
    <dgm:pt modelId="{01DAB80C-A9B5-4A5F-84BD-0D26C0EC9E19}" type="sibTrans" cxnId="{AFFF162D-2C25-42C1-A435-7AE72AAE1599}">
      <dgm:prSet/>
      <dgm:spPr/>
      <dgm:t>
        <a:bodyPr/>
        <a:lstStyle/>
        <a:p>
          <a:endParaRPr lang="th-TH"/>
        </a:p>
      </dgm:t>
    </dgm:pt>
    <dgm:pt modelId="{CD515934-0FD1-4C4C-9F12-0E313EDF672C}" type="parTrans" cxnId="{AFFF162D-2C25-42C1-A435-7AE72AAE1599}">
      <dgm:prSet/>
      <dgm:spPr/>
      <dgm:t>
        <a:bodyPr/>
        <a:lstStyle/>
        <a:p>
          <a:endParaRPr lang="th-TH"/>
        </a:p>
      </dgm:t>
    </dgm:pt>
    <dgm:pt modelId="{0A5B2BAD-E3DF-43C9-91D9-27D398150EF1}" type="pres">
      <dgm:prSet presAssocID="{4E7E1144-9402-48E5-BB65-1A8CECDC36A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3C81218-CFFD-440A-8119-8D3B6EF8A152}" type="pres">
      <dgm:prSet presAssocID="{230B499B-08D7-4E8A-9BB0-A002B1F5F89B}" presName="parenttextcomposite" presStyleCnt="0"/>
      <dgm:spPr/>
      <dgm:t>
        <a:bodyPr/>
        <a:lstStyle/>
        <a:p>
          <a:endParaRPr lang="en-US"/>
        </a:p>
      </dgm:t>
    </dgm:pt>
    <dgm:pt modelId="{03800B07-8315-4249-9BFE-B908D3BE4B69}" type="pres">
      <dgm:prSet presAssocID="{230B499B-08D7-4E8A-9BB0-A002B1F5F89B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8F973B-F049-4F99-A262-581D5715070E}" type="pres">
      <dgm:prSet presAssocID="{230B499B-08D7-4E8A-9BB0-A002B1F5F89B}" presName="composite" presStyleCnt="0"/>
      <dgm:spPr/>
      <dgm:t>
        <a:bodyPr/>
        <a:lstStyle/>
        <a:p>
          <a:endParaRPr lang="en-US"/>
        </a:p>
      </dgm:t>
    </dgm:pt>
    <dgm:pt modelId="{0E607A99-CBD6-4B22-89DA-C6C890B7538C}" type="pres">
      <dgm:prSet presAssocID="{230B499B-08D7-4E8A-9BB0-A002B1F5F89B}" presName="chevron1" presStyleLbl="alignNode1" presStyleIdx="0" presStyleCnt="7"/>
      <dgm:spPr/>
      <dgm:t>
        <a:bodyPr/>
        <a:lstStyle/>
        <a:p>
          <a:endParaRPr lang="en-US"/>
        </a:p>
      </dgm:t>
    </dgm:pt>
    <dgm:pt modelId="{DBD301FD-2958-4D98-A7D4-25D578F69E15}" type="pres">
      <dgm:prSet presAssocID="{230B499B-08D7-4E8A-9BB0-A002B1F5F89B}" presName="chevron2" presStyleLbl="alignNode1" presStyleIdx="1" presStyleCnt="7"/>
      <dgm:spPr/>
      <dgm:t>
        <a:bodyPr/>
        <a:lstStyle/>
        <a:p>
          <a:endParaRPr lang="en-US"/>
        </a:p>
      </dgm:t>
    </dgm:pt>
    <dgm:pt modelId="{D8386572-9598-4842-9B84-9B65AA573061}" type="pres">
      <dgm:prSet presAssocID="{230B499B-08D7-4E8A-9BB0-A002B1F5F89B}" presName="chevron3" presStyleLbl="alignNode1" presStyleIdx="2" presStyleCnt="7"/>
      <dgm:spPr/>
      <dgm:t>
        <a:bodyPr/>
        <a:lstStyle/>
        <a:p>
          <a:endParaRPr lang="en-US"/>
        </a:p>
      </dgm:t>
    </dgm:pt>
    <dgm:pt modelId="{18511ACD-4187-4700-81F2-7BC2B117D7E0}" type="pres">
      <dgm:prSet presAssocID="{230B499B-08D7-4E8A-9BB0-A002B1F5F89B}" presName="chevron4" presStyleLbl="alignNode1" presStyleIdx="3" presStyleCnt="7"/>
      <dgm:spPr/>
      <dgm:t>
        <a:bodyPr/>
        <a:lstStyle/>
        <a:p>
          <a:endParaRPr lang="en-US"/>
        </a:p>
      </dgm:t>
    </dgm:pt>
    <dgm:pt modelId="{753A57BA-63D4-41CA-9B03-70A1C5025C4E}" type="pres">
      <dgm:prSet presAssocID="{230B499B-08D7-4E8A-9BB0-A002B1F5F89B}" presName="chevron5" presStyleLbl="alignNode1" presStyleIdx="4" presStyleCnt="7"/>
      <dgm:spPr/>
      <dgm:t>
        <a:bodyPr/>
        <a:lstStyle/>
        <a:p>
          <a:endParaRPr lang="en-US"/>
        </a:p>
      </dgm:t>
    </dgm:pt>
    <dgm:pt modelId="{FA235902-0D14-4CD7-ABA3-AFC790EDE5F4}" type="pres">
      <dgm:prSet presAssocID="{230B499B-08D7-4E8A-9BB0-A002B1F5F89B}" presName="chevron6" presStyleLbl="alignNode1" presStyleIdx="5" presStyleCnt="7"/>
      <dgm:spPr/>
      <dgm:t>
        <a:bodyPr/>
        <a:lstStyle/>
        <a:p>
          <a:endParaRPr lang="en-US"/>
        </a:p>
      </dgm:t>
    </dgm:pt>
    <dgm:pt modelId="{1E8E6333-14FE-4F12-89B2-ED194F07ED4D}" type="pres">
      <dgm:prSet presAssocID="{230B499B-08D7-4E8A-9BB0-A002B1F5F89B}" presName="chevron7" presStyleLbl="alignNode1" presStyleIdx="6" presStyleCnt="7"/>
      <dgm:spPr/>
      <dgm:t>
        <a:bodyPr/>
        <a:lstStyle/>
        <a:p>
          <a:endParaRPr lang="en-US"/>
        </a:p>
      </dgm:t>
    </dgm:pt>
    <dgm:pt modelId="{489D48E2-EBB8-45DC-9425-CD8AD0FEA313}" type="pres">
      <dgm:prSet presAssocID="{230B499B-08D7-4E8A-9BB0-A002B1F5F89B}" presName="childtext" presStyleLbl="solidFgAcc1" presStyleIdx="0" presStyleCnt="1" custLinFactNeighborX="2036" custLinFactNeighborY="-179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9705E04-AA74-4402-9A4C-2F91498DC3C4}" type="presOf" srcId="{4E7E1144-9402-48E5-BB65-1A8CECDC36A0}" destId="{0A5B2BAD-E3DF-43C9-91D9-27D398150EF1}" srcOrd="0" destOrd="0" presId="urn:microsoft.com/office/officeart/2008/layout/VerticalAccentList"/>
    <dgm:cxn modelId="{D893D7DB-61B2-44F6-99EF-4B38EA0BEAA7}" srcId="{230B499B-08D7-4E8A-9BB0-A002B1F5F89B}" destId="{C19E29E7-28CC-435F-B7F6-182340F1F008}" srcOrd="0" destOrd="0" parTransId="{2F0211AD-4116-410E-BCEB-BDDE4142C7B8}" sibTransId="{AB2CEFBE-71D4-49EE-9390-77F6BEDAD992}"/>
    <dgm:cxn modelId="{3F790270-4035-4D36-AD30-C68B4CF86F06}" type="presOf" srcId="{C19E29E7-28CC-435F-B7F6-182340F1F008}" destId="{489D48E2-EBB8-45DC-9425-CD8AD0FEA313}" srcOrd="0" destOrd="0" presId="urn:microsoft.com/office/officeart/2008/layout/VerticalAccentList"/>
    <dgm:cxn modelId="{DA91CE9E-193B-45FF-8822-18B023BF544B}" type="presOf" srcId="{230B499B-08D7-4E8A-9BB0-A002B1F5F89B}" destId="{03800B07-8315-4249-9BFE-B908D3BE4B69}" srcOrd="0" destOrd="0" presId="urn:microsoft.com/office/officeart/2008/layout/VerticalAccentList"/>
    <dgm:cxn modelId="{AFFF162D-2C25-42C1-A435-7AE72AAE1599}" srcId="{4E7E1144-9402-48E5-BB65-1A8CECDC36A0}" destId="{230B499B-08D7-4E8A-9BB0-A002B1F5F89B}" srcOrd="0" destOrd="0" parTransId="{CD515934-0FD1-4C4C-9F12-0E313EDF672C}" sibTransId="{01DAB80C-A9B5-4A5F-84BD-0D26C0EC9E19}"/>
    <dgm:cxn modelId="{98744204-4DDA-40A6-8921-55DE7900A19D}" type="presParOf" srcId="{0A5B2BAD-E3DF-43C9-91D9-27D398150EF1}" destId="{03C81218-CFFD-440A-8119-8D3B6EF8A152}" srcOrd="0" destOrd="0" presId="urn:microsoft.com/office/officeart/2008/layout/VerticalAccentList"/>
    <dgm:cxn modelId="{BBBCF8DC-EC75-48ED-B0B8-C50B470D134D}" type="presParOf" srcId="{03C81218-CFFD-440A-8119-8D3B6EF8A152}" destId="{03800B07-8315-4249-9BFE-B908D3BE4B69}" srcOrd="0" destOrd="0" presId="urn:microsoft.com/office/officeart/2008/layout/VerticalAccentList"/>
    <dgm:cxn modelId="{F08E2D39-CE17-473E-9CCF-D13DA1FE519C}" type="presParOf" srcId="{0A5B2BAD-E3DF-43C9-91D9-27D398150EF1}" destId="{428F973B-F049-4F99-A262-581D5715070E}" srcOrd="1" destOrd="0" presId="urn:microsoft.com/office/officeart/2008/layout/VerticalAccentList"/>
    <dgm:cxn modelId="{CDE27D48-4BE3-4D64-A99D-46180E5C4167}" type="presParOf" srcId="{428F973B-F049-4F99-A262-581D5715070E}" destId="{0E607A99-CBD6-4B22-89DA-C6C890B7538C}" srcOrd="0" destOrd="0" presId="urn:microsoft.com/office/officeart/2008/layout/VerticalAccentList"/>
    <dgm:cxn modelId="{F9FAF632-F7C0-414C-ADA4-3772CBF9D1AF}" type="presParOf" srcId="{428F973B-F049-4F99-A262-581D5715070E}" destId="{DBD301FD-2958-4D98-A7D4-25D578F69E15}" srcOrd="1" destOrd="0" presId="urn:microsoft.com/office/officeart/2008/layout/VerticalAccentList"/>
    <dgm:cxn modelId="{BA0519BE-78B2-4963-B13F-89B57DBE0248}" type="presParOf" srcId="{428F973B-F049-4F99-A262-581D5715070E}" destId="{D8386572-9598-4842-9B84-9B65AA573061}" srcOrd="2" destOrd="0" presId="urn:microsoft.com/office/officeart/2008/layout/VerticalAccentList"/>
    <dgm:cxn modelId="{4EBE209D-041E-4401-AD6D-2E03882ACA5F}" type="presParOf" srcId="{428F973B-F049-4F99-A262-581D5715070E}" destId="{18511ACD-4187-4700-81F2-7BC2B117D7E0}" srcOrd="3" destOrd="0" presId="urn:microsoft.com/office/officeart/2008/layout/VerticalAccentList"/>
    <dgm:cxn modelId="{6F8A554F-C05E-405D-B83A-57CCE7D80AED}" type="presParOf" srcId="{428F973B-F049-4F99-A262-581D5715070E}" destId="{753A57BA-63D4-41CA-9B03-70A1C5025C4E}" srcOrd="4" destOrd="0" presId="urn:microsoft.com/office/officeart/2008/layout/VerticalAccentList"/>
    <dgm:cxn modelId="{BFCA63B2-90C9-4374-9EE9-DB5D65ECDCE5}" type="presParOf" srcId="{428F973B-F049-4F99-A262-581D5715070E}" destId="{FA235902-0D14-4CD7-ABA3-AFC790EDE5F4}" srcOrd="5" destOrd="0" presId="urn:microsoft.com/office/officeart/2008/layout/VerticalAccentList"/>
    <dgm:cxn modelId="{13ADFF0D-D409-472D-A71D-AFF86DFF96F0}" type="presParOf" srcId="{428F973B-F049-4F99-A262-581D5715070E}" destId="{1E8E6333-14FE-4F12-89B2-ED194F07ED4D}" srcOrd="6" destOrd="0" presId="urn:microsoft.com/office/officeart/2008/layout/VerticalAccentList"/>
    <dgm:cxn modelId="{89D702E8-DEFB-4D62-98A2-DADDBDF9B449}" type="presParOf" srcId="{428F973B-F049-4F99-A262-581D5715070E}" destId="{489D48E2-EBB8-45DC-9425-CD8AD0FEA31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BACE6-5449-460D-AF26-8D267275C281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7DC207-43FF-4444-8DD6-A6732FF06A90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คะแนนระดับ</a:t>
          </a:r>
          <a:r>
            <a:rPr lang="en-US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1</a:t>
          </a:r>
          <a:endParaRPr lang="en-US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42C9854-9BC7-4BC4-928C-9A5EE3641232}" type="parTrans" cxnId="{23C21D15-B171-4873-9F13-1B476FEFF2D3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DF0D75-C50C-4F28-8C34-6EE2CAC4D6EB}" type="sibTrans" cxnId="{23C21D15-B171-4873-9F13-1B476FEFF2D3}">
      <dgm:prSet custT="1"/>
      <dgm:spPr/>
      <dgm:t>
        <a:bodyPr/>
        <a:lstStyle/>
        <a:p>
          <a:endParaRPr lang="en-US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F33970B-F501-46CF-B4D5-B4645B143C89}">
      <dgm:prSet phldrT="[Text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ไม่ดำเนินการ</a:t>
          </a:r>
          <a:endParaRPr lang="en-US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5C7716F-7529-4405-BFEC-1C512C56CEF0}" type="parTrans" cxnId="{CA0CE10A-C60F-4ECF-8617-3CFA315DB288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4F0FF59-B2BB-448B-83A8-4AAAF6D650A3}" type="sibTrans" cxnId="{CA0CE10A-C60F-4ECF-8617-3CFA315DB288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05DA1D6-8C5A-491D-B73D-909EC76A99A7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คะแนนระดับ </a:t>
          </a:r>
          <a:r>
            <a:rPr lang="en-US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</a:t>
          </a:r>
          <a:endParaRPr lang="en-US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735AAC7-1265-4220-9CE2-62FDE3F02C75}" type="parTrans" cxnId="{4007B88F-D71C-42D9-8CD4-4E72CFD76B78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4C08330-C594-425D-A8CE-5E86B768EA88}" type="sibTrans" cxnId="{4007B88F-D71C-42D9-8CD4-4E72CFD76B78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28DA447-FD56-413C-A053-FD81DD680E0D}">
      <dgm:prSet phldrT="[Text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ดำเนินการ</a:t>
          </a:r>
          <a:endParaRPr lang="en-US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1ABBF6-C8AE-4A87-A365-1EC2B39229E7}" type="parTrans" cxnId="{75A75BBF-2323-450E-B25B-7BE43331872E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B05ED86-C206-4D33-AB78-AE5D9AECD631}" type="sibTrans" cxnId="{75A75BBF-2323-450E-B25B-7BE43331872E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7407663-9A8C-4D9C-876C-4154020A664C}" type="pres">
      <dgm:prSet presAssocID="{D03BACE6-5449-460D-AF26-8D267275C2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B141963-3413-470E-8DE7-888E23FB8269}" type="pres">
      <dgm:prSet presAssocID="{1E7DC207-43FF-4444-8DD6-A6732FF06A90}" presName="composite" presStyleCnt="0"/>
      <dgm:spPr/>
    </dgm:pt>
    <dgm:pt modelId="{ABD58000-2EC6-40B4-9278-02C60E8F29B7}" type="pres">
      <dgm:prSet presAssocID="{1E7DC207-43FF-4444-8DD6-A6732FF06A9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6C5558-1DB1-45E0-A880-9824BF3E3204}" type="pres">
      <dgm:prSet presAssocID="{1E7DC207-43FF-4444-8DD6-A6732FF06A90}" presName="parSh" presStyleLbl="node1" presStyleIdx="0" presStyleCnt="2"/>
      <dgm:spPr/>
      <dgm:t>
        <a:bodyPr/>
        <a:lstStyle/>
        <a:p>
          <a:endParaRPr lang="th-TH"/>
        </a:p>
      </dgm:t>
    </dgm:pt>
    <dgm:pt modelId="{4C235904-F094-41BB-BD0F-6A5565A00731}" type="pres">
      <dgm:prSet presAssocID="{1E7DC207-43FF-4444-8DD6-A6732FF06A90}" presName="desTx" presStyleLbl="fgAcc1" presStyleIdx="0" presStyleCnt="2" custScaleX="97500" custScaleY="92851" custLinFactNeighborX="-2453" custLinFactNeighborY="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3E803-F603-43BE-A6A5-8270CEE34BDA}" type="pres">
      <dgm:prSet presAssocID="{97DF0D75-C50C-4F28-8C34-6EE2CAC4D6EB}" presName="sibTrans" presStyleLbl="sibTrans2D1" presStyleIdx="0" presStyleCnt="1"/>
      <dgm:spPr/>
      <dgm:t>
        <a:bodyPr/>
        <a:lstStyle/>
        <a:p>
          <a:endParaRPr lang="th-TH"/>
        </a:p>
      </dgm:t>
    </dgm:pt>
    <dgm:pt modelId="{7FDA5057-0191-44C3-8F4A-A39E2DC5FC83}" type="pres">
      <dgm:prSet presAssocID="{97DF0D75-C50C-4F28-8C34-6EE2CAC4D6EB}" presName="connTx" presStyleLbl="sibTrans2D1" presStyleIdx="0" presStyleCnt="1"/>
      <dgm:spPr/>
      <dgm:t>
        <a:bodyPr/>
        <a:lstStyle/>
        <a:p>
          <a:endParaRPr lang="th-TH"/>
        </a:p>
      </dgm:t>
    </dgm:pt>
    <dgm:pt modelId="{EE6586B6-39F6-4073-90AA-FF8D25B03C6A}" type="pres">
      <dgm:prSet presAssocID="{005DA1D6-8C5A-491D-B73D-909EC76A99A7}" presName="composite" presStyleCnt="0"/>
      <dgm:spPr/>
    </dgm:pt>
    <dgm:pt modelId="{FB25EF73-DBD9-40B7-B951-EB6CFA533E08}" type="pres">
      <dgm:prSet presAssocID="{005DA1D6-8C5A-491D-B73D-909EC76A99A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12006-F007-4B37-9B0B-F30DAB2FB2DC}" type="pres">
      <dgm:prSet presAssocID="{005DA1D6-8C5A-491D-B73D-909EC76A99A7}" presName="parSh" presStyleLbl="node1" presStyleIdx="1" presStyleCnt="2"/>
      <dgm:spPr/>
      <dgm:t>
        <a:bodyPr/>
        <a:lstStyle/>
        <a:p>
          <a:endParaRPr lang="en-US"/>
        </a:p>
      </dgm:t>
    </dgm:pt>
    <dgm:pt modelId="{B74778CC-9B95-4629-AE57-DAE99185F080}" type="pres">
      <dgm:prSet presAssocID="{005DA1D6-8C5A-491D-B73D-909EC76A99A7}" presName="desTx" presStyleLbl="fgAcc1" presStyleIdx="1" presStyleCnt="2" custScaleX="96158" custLinFactNeighborX="7443" custLinFactNeighborY="-35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6AEFE68-2E50-4B5D-97DC-45A01C02EB88}" type="presOf" srcId="{97DF0D75-C50C-4F28-8C34-6EE2CAC4D6EB}" destId="{7FDA5057-0191-44C3-8F4A-A39E2DC5FC83}" srcOrd="1" destOrd="0" presId="urn:microsoft.com/office/officeart/2005/8/layout/process3"/>
    <dgm:cxn modelId="{CCCEDB58-A25B-43AC-877D-386F8206D152}" type="presOf" srcId="{97DF0D75-C50C-4F28-8C34-6EE2CAC4D6EB}" destId="{6D23E803-F603-43BE-A6A5-8270CEE34BDA}" srcOrd="0" destOrd="0" presId="urn:microsoft.com/office/officeart/2005/8/layout/process3"/>
    <dgm:cxn modelId="{43DA3627-EECD-498B-9343-B4FC9CFF0875}" type="presOf" srcId="{1E7DC207-43FF-4444-8DD6-A6732FF06A90}" destId="{ABD58000-2EC6-40B4-9278-02C60E8F29B7}" srcOrd="0" destOrd="0" presId="urn:microsoft.com/office/officeart/2005/8/layout/process3"/>
    <dgm:cxn modelId="{CA0CE10A-C60F-4ECF-8617-3CFA315DB288}" srcId="{1E7DC207-43FF-4444-8DD6-A6732FF06A90}" destId="{AF33970B-F501-46CF-B4D5-B4645B143C89}" srcOrd="0" destOrd="0" parTransId="{45C7716F-7529-4405-BFEC-1C512C56CEF0}" sibTransId="{B4F0FF59-B2BB-448B-83A8-4AAAF6D650A3}"/>
    <dgm:cxn modelId="{87AD73A3-98F9-45D1-A9A3-8A605C3A5E72}" type="presOf" srcId="{1E7DC207-43FF-4444-8DD6-A6732FF06A90}" destId="{5C6C5558-1DB1-45E0-A880-9824BF3E3204}" srcOrd="1" destOrd="0" presId="urn:microsoft.com/office/officeart/2005/8/layout/process3"/>
    <dgm:cxn modelId="{6AF71DEE-C9FE-40B2-810B-0D4DF0746F50}" type="presOf" srcId="{AF33970B-F501-46CF-B4D5-B4645B143C89}" destId="{4C235904-F094-41BB-BD0F-6A5565A00731}" srcOrd="0" destOrd="0" presId="urn:microsoft.com/office/officeart/2005/8/layout/process3"/>
    <dgm:cxn modelId="{CA94774F-3017-4335-9165-0602B7A862F8}" type="presOf" srcId="{005DA1D6-8C5A-491D-B73D-909EC76A99A7}" destId="{6D112006-F007-4B37-9B0B-F30DAB2FB2DC}" srcOrd="1" destOrd="0" presId="urn:microsoft.com/office/officeart/2005/8/layout/process3"/>
    <dgm:cxn modelId="{4007B88F-D71C-42D9-8CD4-4E72CFD76B78}" srcId="{D03BACE6-5449-460D-AF26-8D267275C281}" destId="{005DA1D6-8C5A-491D-B73D-909EC76A99A7}" srcOrd="1" destOrd="0" parTransId="{0735AAC7-1265-4220-9CE2-62FDE3F02C75}" sibTransId="{C4C08330-C594-425D-A8CE-5E86B768EA88}"/>
    <dgm:cxn modelId="{5E148B9C-21F2-439C-849D-3FC4143F3002}" type="presOf" srcId="{428DA447-FD56-413C-A053-FD81DD680E0D}" destId="{B74778CC-9B95-4629-AE57-DAE99185F080}" srcOrd="0" destOrd="0" presId="urn:microsoft.com/office/officeart/2005/8/layout/process3"/>
    <dgm:cxn modelId="{5CE961C3-CF5B-4E4E-80DB-6AB52221F96C}" type="presOf" srcId="{D03BACE6-5449-460D-AF26-8D267275C281}" destId="{C7407663-9A8C-4D9C-876C-4154020A664C}" srcOrd="0" destOrd="0" presId="urn:microsoft.com/office/officeart/2005/8/layout/process3"/>
    <dgm:cxn modelId="{23C21D15-B171-4873-9F13-1B476FEFF2D3}" srcId="{D03BACE6-5449-460D-AF26-8D267275C281}" destId="{1E7DC207-43FF-4444-8DD6-A6732FF06A90}" srcOrd="0" destOrd="0" parTransId="{C42C9854-9BC7-4BC4-928C-9A5EE3641232}" sibTransId="{97DF0D75-C50C-4F28-8C34-6EE2CAC4D6EB}"/>
    <dgm:cxn modelId="{AA866D2C-8607-4FFD-AEFB-D583861DB7EE}" type="presOf" srcId="{005DA1D6-8C5A-491D-B73D-909EC76A99A7}" destId="{FB25EF73-DBD9-40B7-B951-EB6CFA533E08}" srcOrd="0" destOrd="0" presId="urn:microsoft.com/office/officeart/2005/8/layout/process3"/>
    <dgm:cxn modelId="{75A75BBF-2323-450E-B25B-7BE43331872E}" srcId="{005DA1D6-8C5A-491D-B73D-909EC76A99A7}" destId="{428DA447-FD56-413C-A053-FD81DD680E0D}" srcOrd="0" destOrd="0" parTransId="{981ABBF6-C8AE-4A87-A365-1EC2B39229E7}" sibTransId="{4B05ED86-C206-4D33-AB78-AE5D9AECD631}"/>
    <dgm:cxn modelId="{7CD83C80-4869-4940-A42F-27CD6D63501E}" type="presParOf" srcId="{C7407663-9A8C-4D9C-876C-4154020A664C}" destId="{1B141963-3413-470E-8DE7-888E23FB8269}" srcOrd="0" destOrd="0" presId="urn:microsoft.com/office/officeart/2005/8/layout/process3"/>
    <dgm:cxn modelId="{C3D39D79-9E97-47C7-B636-C11B1A2F60E4}" type="presParOf" srcId="{1B141963-3413-470E-8DE7-888E23FB8269}" destId="{ABD58000-2EC6-40B4-9278-02C60E8F29B7}" srcOrd="0" destOrd="0" presId="urn:microsoft.com/office/officeart/2005/8/layout/process3"/>
    <dgm:cxn modelId="{1E1C5ADB-DDF8-48E4-AD18-025EC7C93B90}" type="presParOf" srcId="{1B141963-3413-470E-8DE7-888E23FB8269}" destId="{5C6C5558-1DB1-45E0-A880-9824BF3E3204}" srcOrd="1" destOrd="0" presId="urn:microsoft.com/office/officeart/2005/8/layout/process3"/>
    <dgm:cxn modelId="{95FC5724-9E8A-409F-B0F8-D41CC5CC7DCD}" type="presParOf" srcId="{1B141963-3413-470E-8DE7-888E23FB8269}" destId="{4C235904-F094-41BB-BD0F-6A5565A00731}" srcOrd="2" destOrd="0" presId="urn:microsoft.com/office/officeart/2005/8/layout/process3"/>
    <dgm:cxn modelId="{373FD511-ACF0-4337-BF3B-55C648F1CE31}" type="presParOf" srcId="{C7407663-9A8C-4D9C-876C-4154020A664C}" destId="{6D23E803-F603-43BE-A6A5-8270CEE34BDA}" srcOrd="1" destOrd="0" presId="urn:microsoft.com/office/officeart/2005/8/layout/process3"/>
    <dgm:cxn modelId="{AAFB0A77-7874-4DBE-AE79-059B3203E464}" type="presParOf" srcId="{6D23E803-F603-43BE-A6A5-8270CEE34BDA}" destId="{7FDA5057-0191-44C3-8F4A-A39E2DC5FC83}" srcOrd="0" destOrd="0" presId="urn:microsoft.com/office/officeart/2005/8/layout/process3"/>
    <dgm:cxn modelId="{9F52EE91-C70E-4FED-86E1-0C72A11F6992}" type="presParOf" srcId="{C7407663-9A8C-4D9C-876C-4154020A664C}" destId="{EE6586B6-39F6-4073-90AA-FF8D25B03C6A}" srcOrd="2" destOrd="0" presId="urn:microsoft.com/office/officeart/2005/8/layout/process3"/>
    <dgm:cxn modelId="{1454CD8D-4855-49DA-BF43-260100DE94C7}" type="presParOf" srcId="{EE6586B6-39F6-4073-90AA-FF8D25B03C6A}" destId="{FB25EF73-DBD9-40B7-B951-EB6CFA533E08}" srcOrd="0" destOrd="0" presId="urn:microsoft.com/office/officeart/2005/8/layout/process3"/>
    <dgm:cxn modelId="{F14077CA-0991-4A28-BB40-B51C6E212890}" type="presParOf" srcId="{EE6586B6-39F6-4073-90AA-FF8D25B03C6A}" destId="{6D112006-F007-4B37-9B0B-F30DAB2FB2DC}" srcOrd="1" destOrd="0" presId="urn:microsoft.com/office/officeart/2005/8/layout/process3"/>
    <dgm:cxn modelId="{4F4426FB-31B7-4299-9623-248675B2552D}" type="presParOf" srcId="{EE6586B6-39F6-4073-90AA-FF8D25B03C6A}" destId="{B74778CC-9B95-4629-AE57-DAE99185F08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15B07-95D9-4C27-8E0C-D434350AA68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F905C-E2B5-4703-B145-7DB00844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F905C-E2B5-4703-B145-7DB0084401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7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F905C-E2B5-4703-B145-7DB008440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6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F905C-E2B5-4703-B145-7DB0084401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2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F905C-E2B5-4703-B145-7DB0084401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8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F9F0-892D-46DD-B9EB-EC1FE752B374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22A1-0DBA-4593-9D3B-B24872C699EF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C024-783B-4CD1-93BD-5A1F64042AAF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4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829B-923A-4946-975E-295B0D0B2BAE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E616-524B-4268-915D-747E9C645214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12FA-724E-490C-B06B-0EAEAA172010}" type="datetime1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D7A-D701-48DD-A823-5DC7A60BE4BD}" type="datetime1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0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A494-94BE-457E-BBAC-27C41F5CD5D3}" type="datetime1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51CC-292B-49E4-886E-45FC8E28FBC5}" type="datetime1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5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069F-6095-470B-B26A-136CB0F97F10}" type="datetime1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6090-024F-40C9-AA93-0645737E1FAC}" type="datetime1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8E11-26D1-4044-A176-AB2BD4FB6F3C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4B25-4F5C-49A5-BED4-73FC7A3D3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75" y="404664"/>
            <a:ext cx="8928992" cy="59046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th-TH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Cordia New" pitchFamily="34" charset="-34"/>
            </a:endParaRPr>
          </a:p>
          <a:p>
            <a:pPr marL="0" indent="0">
              <a:buNone/>
            </a:pP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Cordia New" pitchFamily="34" charset="-34"/>
            </a:endParaRPr>
          </a:p>
          <a:p>
            <a:pPr marL="0" indent="0">
              <a:buNone/>
            </a:pPr>
            <a:endParaRPr lang="th-TH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Cordia New" pitchFamily="34" charset="-34"/>
            </a:endParaRPr>
          </a:p>
          <a:p>
            <a:pPr marL="0" indent="0" algn="ctr">
              <a:buNone/>
            </a:pPr>
            <a:r>
              <a:rPr lang="th-TH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ตัวชี้วัดตามคำรับรองการปฏิบัติราชการ</a:t>
            </a:r>
          </a:p>
          <a:p>
            <a:pPr marL="0" indent="0" algn="ctr">
              <a:buNone/>
            </a:pPr>
            <a:r>
              <a:rPr lang="th-TH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ประจำปีงบประมาณ พ.ศ. 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2559</a:t>
            </a:r>
            <a:endParaRPr lang="th-TH" sz="54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71" y="5877272"/>
            <a:ext cx="1443645" cy="104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1201" y="5674628"/>
            <a:ext cx="55707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itchFamily="18" charset="0"/>
                <a:cs typeface="TH Fah kwang" pitchFamily="2" charset="-34"/>
              </a:rPr>
              <a:t>กลุ่มพัฒนาระบบบริหาร</a:t>
            </a:r>
          </a:p>
          <a:p>
            <a:pPr algn="r"/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itchFamily="18" charset="0"/>
                <a:cs typeface="TH Fah kwang" pitchFamily="2" charset="-34"/>
              </a:rPr>
              <a:t>สำนักงานคณะกรรมการการศึกษาขั้นพื้นฐาน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lephant" pitchFamily="18" charset="0"/>
              <a:cs typeface="TH Fah kwang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02" y="1582166"/>
            <a:ext cx="3479239" cy="892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8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036" y="260648"/>
            <a:ext cx="82296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1.1.1 ร้อยละผู้เรียนระดับมัธยมศึกษาตอนต้นต่อประชากรกลุ่มอายุ (12-14 ปี)</a:t>
            </a:r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1263365" y="2014144"/>
            <a:ext cx="6475413" cy="4911725"/>
            <a:chOff x="204" y="1026"/>
            <a:chExt cx="4079" cy="3094"/>
          </a:xfrm>
        </p:grpSpPr>
        <p:sp>
          <p:nvSpPr>
            <p:cNvPr id="6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th-TH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157" y="2705"/>
              <a:ext cx="1043" cy="1142"/>
              <a:chOff x="2094" y="2364"/>
              <a:chExt cx="1074" cy="1188"/>
            </a:xfrm>
          </p:grpSpPr>
          <p:sp>
            <p:nvSpPr>
              <p:cNvPr id="41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3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4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th-TH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6" name="Text Box 56"/>
              <p:cNvSpPr txBox="1">
                <a:spLocks noChangeArrowheads="1"/>
              </p:cNvSpPr>
              <p:nvPr/>
            </p:nvSpPr>
            <p:spPr bwMode="gray">
              <a:xfrm>
                <a:off x="2121" y="2544"/>
                <a:ext cx="1018" cy="7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FF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97.47</a:t>
                </a: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4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35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36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7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8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9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40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737" y="2294"/>
                  <a:ext cx="808" cy="55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rgbClr val="FF000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94.93</a:t>
                  </a:r>
                </a:p>
              </p:txBody>
            </p:sp>
          </p:grp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703" y="1435"/>
              <a:ext cx="711" cy="718"/>
              <a:chOff x="864" y="1260"/>
              <a:chExt cx="711" cy="718"/>
            </a:xfrm>
          </p:grpSpPr>
          <p:sp>
            <p:nvSpPr>
              <p:cNvPr id="28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9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0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1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2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th-TH" sz="2400">
                  <a:cs typeface="Angsana New" pitchFamily="18" charset="-34"/>
                </a:endParaRPr>
              </a:p>
            </p:txBody>
          </p:sp>
          <p:sp>
            <p:nvSpPr>
              <p:cNvPr id="33" name="Text Box 71"/>
              <p:cNvSpPr txBox="1">
                <a:spLocks noChangeArrowheads="1"/>
              </p:cNvSpPr>
              <p:nvPr/>
            </p:nvSpPr>
            <p:spPr bwMode="gray">
              <a:xfrm>
                <a:off x="877" y="1350"/>
                <a:ext cx="698" cy="4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92.39</a:t>
                </a:r>
              </a:p>
            </p:txBody>
          </p:sp>
        </p:grpSp>
        <p:sp>
          <p:nvSpPr>
            <p:cNvPr id="10" name="Oval 73"/>
            <p:cNvSpPr>
              <a:spLocks noChangeArrowheads="1"/>
            </p:cNvSpPr>
            <p:nvPr/>
          </p:nvSpPr>
          <p:spPr bwMode="gray">
            <a:xfrm>
              <a:off x="1460" y="1569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3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4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5" name="Text Box 78"/>
            <p:cNvSpPr txBox="1">
              <a:spLocks noChangeArrowheads="1"/>
            </p:cNvSpPr>
            <p:nvPr/>
          </p:nvSpPr>
          <p:spPr bwMode="gray">
            <a:xfrm>
              <a:off x="1503" y="1239"/>
              <a:ext cx="53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89</a:t>
              </a:r>
              <a:r>
                <a:rPr lang="th-TH" sz="3200" b="1" dirty="0">
                  <a:solidFill>
                    <a:srgbClr val="FF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.</a:t>
              </a:r>
              <a:r>
                <a:rPr lang="en-US" sz="3200" b="1" dirty="0" smtClean="0">
                  <a:solidFill>
                    <a:srgbClr val="FF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85</a:t>
              </a:r>
              <a:endPara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2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3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4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5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6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7" name="Text Box 85"/>
              <p:cNvSpPr txBox="1">
                <a:spLocks noChangeArrowheads="1"/>
              </p:cNvSpPr>
              <p:nvPr/>
            </p:nvSpPr>
            <p:spPr bwMode="gray">
              <a:xfrm>
                <a:off x="2257" y="2547"/>
                <a:ext cx="749" cy="7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rgbClr val="FF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100</a:t>
                </a:r>
              </a:p>
            </p:txBody>
          </p:sp>
        </p:grpSp>
        <p:sp>
          <p:nvSpPr>
            <p:cNvPr id="17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4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18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1800" b="1" u="sng" dirty="0">
                  <a:latin typeface="FreesiaUPC" pitchFamily="34" charset="-34"/>
                  <a:cs typeface="FreesiaUPC" pitchFamily="34" charset="-34"/>
                </a:rPr>
                <a:t>1</a:t>
              </a:r>
            </a:p>
          </p:txBody>
        </p:sp>
        <p:sp>
          <p:nvSpPr>
            <p:cNvPr id="18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0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000" b="1" u="sng" dirty="0">
                  <a:latin typeface="FreesiaUPC" pitchFamily="34" charset="-34"/>
                  <a:cs typeface="FreesiaUPC" pitchFamily="34" charset="-34"/>
                </a:rPr>
                <a:t>2</a:t>
              </a:r>
            </a:p>
          </p:txBody>
        </p:sp>
        <p:sp>
          <p:nvSpPr>
            <p:cNvPr id="19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400" b="1" u="sng">
                  <a:latin typeface="FreesiaUPC" pitchFamily="34" charset="-34"/>
                  <a:cs typeface="FreesiaUPC" pitchFamily="34" charset="-34"/>
                </a:rPr>
                <a:t>3</a:t>
              </a:r>
            </a:p>
          </p:txBody>
        </p:sp>
        <p:sp>
          <p:nvSpPr>
            <p:cNvPr id="20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8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800" b="1" u="sng">
                  <a:latin typeface="FreesiaUPC" pitchFamily="34" charset="-34"/>
                  <a:cs typeface="FreesiaUPC" pitchFamily="34" charset="-34"/>
                </a:rPr>
                <a:t>4</a:t>
              </a:r>
            </a:p>
          </p:txBody>
        </p:sp>
        <p:sp>
          <p:nvSpPr>
            <p:cNvPr id="21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32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3200" b="1" u="sng" dirty="0">
                  <a:latin typeface="FreesiaUPC" pitchFamily="34" charset="-34"/>
                  <a:cs typeface="FreesiaUPC" pitchFamily="34" charset="-34"/>
                </a:rPr>
                <a:t>5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84267"/>
            <a:ext cx="967058" cy="92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70" y="1628800"/>
            <a:ext cx="8471284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  </a:t>
            </a:r>
            <a:r>
              <a:rPr lang="th-TH" sz="2800" b="1" spc="50" dirty="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แนวทางการดำเนินการ</a:t>
            </a:r>
            <a:endParaRPr lang="en-US" sz="2800" b="1" spc="50" dirty="0" smtClean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spc="50" dirty="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</a:t>
            </a:r>
            <a:endParaRPr lang="en-US" b="1" spc="50" dirty="0" smtClean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  <a:p>
            <a:pPr marL="0" indent="0">
              <a:buNone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67544" y="2492896"/>
            <a:ext cx="8424936" cy="4176464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สพท. รายงานข้อมูลพื้นฐานการศึกษา ปีการศึกษา 2559 ตามระบบ 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DMC 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เว็บไซต์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http://portal.bopp-obec.info/obec589   </a:t>
            </a:r>
            <a:endPara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ออนไลน์ 24 ชั่วโมง 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ดังนี้</a:t>
            </a:r>
            <a:endPara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ณ วันที่ 10 มิถุนายน 2559  รายงาน </a:t>
            </a: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ภายในวันที่ </a:t>
            </a:r>
            <a:endParaRPr lang="en-US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2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2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มิถุนายน 2559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ณ วันที่ 10 พฤศจิกายน 2559 รายงาน ภายในวันที่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2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พฤศจิกายน 2559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ณ วันที่ 31 มีนาคม 2560 รายงาน ภายในวันที่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 </a:t>
            </a:r>
            <a:r>
              <a:rPr lang="th-TH" sz="22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เมษายน 2560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ตัวชี้วัดที่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1.1.1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ร้อย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ละผู้เรียนระดับ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มัธยมศึกษาตอนต้น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ต่อประชากรกลุ่ม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อายุ (12-14 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ปี)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7544" y="260648"/>
            <a:ext cx="8424936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1.1.1 ร้อยละผู้เรียนระดับมัธยมศึกษาตอนต้นต่อประชากรกลุ่มอายุ (12-14 ปี)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13" y="5916477"/>
            <a:ext cx="10366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533291" cy="41044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BrowalliaUPC" pitchFamily="34" charset="-34"/>
                <a:cs typeface="BrowalliaUPC" pitchFamily="34" charset="-34"/>
              </a:rPr>
              <a:t>    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: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5</a:t>
            </a:r>
          </a:p>
          <a:p>
            <a:pPr marL="0" indent="0">
              <a:buNone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สูตร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 : 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1.1.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ร้อยละผู้เรียนระดับ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ตอน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ปลาย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มัธยมปลาย/ปวช.) ต่อประชากรกลุ่ม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อายุ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(15-17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3356992"/>
            <a:ext cx="8640960" cy="1368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2400" dirty="0">
              <a:latin typeface="BrowalliaUPC" pitchFamily="34" charset="-34"/>
              <a:cs typeface="BrowalliaUPC" pitchFamily="34" charset="-34"/>
            </a:endParaRPr>
          </a:p>
          <a:p>
            <a:r>
              <a:rPr lang="en-US" sz="26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จำนวนผู้เข้าเรียนชั้นมัธยมศึกษาปีที่ 4 – 6  หรือเทียบเท่า ปีการศึกษา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 100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จำนวนประชากรกลุ่มอายุ 1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–1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endPara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607" y="4119527"/>
            <a:ext cx="7560840" cy="1704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3528" y="502425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: * ใช้ข้อมูลจำนวนประชากรจากกระทรวงมหาดไทย ณ ธันวาคม 2558 </a:t>
            </a:r>
            <a:endParaRPr lang="en-US" sz="1600" b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1609"/>
            <a:ext cx="10366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4098" y="15612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</a:t>
            </a:r>
            <a:endParaRPr lang="en-US" b="1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1.1.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ร้อยละผู้เรียนระดับ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ตอน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ปลาย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มัธยมปลาย/ปวช.) ต่อประชากรกลุ่ม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อายุ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(15-17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ปี)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45" y="5909445"/>
            <a:ext cx="10366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17046" y="1535472"/>
            <a:ext cx="3760225" cy="63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1277178" y="1946275"/>
            <a:ext cx="6475413" cy="4911725"/>
            <a:chOff x="204" y="1026"/>
            <a:chExt cx="4079" cy="3094"/>
          </a:xfrm>
        </p:grpSpPr>
        <p:sp>
          <p:nvSpPr>
            <p:cNvPr id="19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20" name="Group 50"/>
            <p:cNvGrpSpPr>
              <a:grpSpLocks/>
            </p:cNvGrpSpPr>
            <p:nvPr/>
          </p:nvGrpSpPr>
          <p:grpSpPr bwMode="auto">
            <a:xfrm>
              <a:off x="1157" y="2705"/>
              <a:ext cx="1043" cy="1142"/>
              <a:chOff x="2094" y="2364"/>
              <a:chExt cx="1074" cy="1188"/>
            </a:xfrm>
          </p:grpSpPr>
          <p:sp>
            <p:nvSpPr>
              <p:cNvPr id="54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5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56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57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th-TH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59" name="Text Box 56"/>
              <p:cNvSpPr txBox="1">
                <a:spLocks noChangeArrowheads="1"/>
              </p:cNvSpPr>
              <p:nvPr/>
            </p:nvSpPr>
            <p:spPr bwMode="gray">
              <a:xfrm>
                <a:off x="2121" y="2544"/>
                <a:ext cx="1018" cy="7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600" b="1" dirty="0" smtClean="0">
                    <a:solidFill>
                      <a:srgbClr val="FF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48.48</a:t>
                </a:r>
                <a:endParaRPr lang="en-US" sz="18600" b="1" dirty="0">
                  <a:solidFill>
                    <a:srgbClr val="FF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47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8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49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50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51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52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53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737" y="2294"/>
                  <a:ext cx="808" cy="55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400" b="1" dirty="0" smtClean="0">
                      <a:solidFill>
                        <a:srgbClr val="FF000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46.91</a:t>
                  </a:r>
                  <a:endParaRPr lang="en-US" sz="8800" b="1" dirty="0">
                    <a:solidFill>
                      <a:srgbClr val="FF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</p:grpSp>
        </p:grpSp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703" y="1435"/>
              <a:ext cx="711" cy="718"/>
              <a:chOff x="864" y="1260"/>
              <a:chExt cx="711" cy="718"/>
            </a:xfrm>
          </p:grpSpPr>
          <p:sp>
            <p:nvSpPr>
              <p:cNvPr id="41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3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4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5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th-TH" sz="2400">
                  <a:cs typeface="Angsana New" pitchFamily="18" charset="-34"/>
                </a:endParaRPr>
              </a:p>
            </p:txBody>
          </p:sp>
          <p:sp>
            <p:nvSpPr>
              <p:cNvPr id="46" name="Text Box 71"/>
              <p:cNvSpPr txBox="1">
                <a:spLocks noChangeArrowheads="1"/>
              </p:cNvSpPr>
              <p:nvPr/>
            </p:nvSpPr>
            <p:spPr bwMode="gray">
              <a:xfrm>
                <a:off x="877" y="1350"/>
                <a:ext cx="698" cy="4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FF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45.35</a:t>
                </a:r>
                <a:endParaRPr lang="en-US" sz="6000" b="1" dirty="0">
                  <a:solidFill>
                    <a:srgbClr val="FF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23" name="Oval 73"/>
            <p:cNvSpPr>
              <a:spLocks noChangeArrowheads="1"/>
            </p:cNvSpPr>
            <p:nvPr/>
          </p:nvSpPr>
          <p:spPr bwMode="gray">
            <a:xfrm>
              <a:off x="1460" y="1569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5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6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7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8" name="Text Box 78"/>
            <p:cNvSpPr txBox="1">
              <a:spLocks noChangeArrowheads="1"/>
            </p:cNvSpPr>
            <p:nvPr/>
          </p:nvSpPr>
          <p:spPr bwMode="gray">
            <a:xfrm>
              <a:off x="1502" y="1239"/>
              <a:ext cx="53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43.78</a:t>
              </a:r>
              <a:endPara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grpSp>
          <p:nvGrpSpPr>
            <p:cNvPr id="29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35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6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7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8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9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0" name="Text Box 85"/>
              <p:cNvSpPr txBox="1">
                <a:spLocks noChangeArrowheads="1"/>
              </p:cNvSpPr>
              <p:nvPr/>
            </p:nvSpPr>
            <p:spPr bwMode="gray">
              <a:xfrm>
                <a:off x="2099" y="2547"/>
                <a:ext cx="1066" cy="7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7200" b="1" dirty="0" smtClean="0">
                    <a:solidFill>
                      <a:srgbClr val="FF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50.04</a:t>
                </a:r>
                <a:endParaRPr lang="en-US" sz="11500" b="1" dirty="0">
                  <a:solidFill>
                    <a:srgbClr val="FF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30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4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18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1800" b="1" u="sng">
                  <a:latin typeface="FreesiaUPC" pitchFamily="34" charset="-34"/>
                  <a:cs typeface="FreesiaUPC" pitchFamily="34" charset="-34"/>
                </a:rPr>
                <a:t>1</a:t>
              </a:r>
            </a:p>
          </p:txBody>
        </p:sp>
        <p:sp>
          <p:nvSpPr>
            <p:cNvPr id="31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0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000" b="1" u="sng" dirty="0">
                  <a:latin typeface="FreesiaUPC" pitchFamily="34" charset="-34"/>
                  <a:cs typeface="FreesiaUPC" pitchFamily="34" charset="-34"/>
                </a:rPr>
                <a:t>2</a:t>
              </a:r>
            </a:p>
          </p:txBody>
        </p:sp>
        <p:sp>
          <p:nvSpPr>
            <p:cNvPr id="32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400" b="1" u="sng">
                  <a:latin typeface="FreesiaUPC" pitchFamily="34" charset="-34"/>
                  <a:cs typeface="FreesiaUPC" pitchFamily="34" charset="-34"/>
                </a:rPr>
                <a:t>3</a:t>
              </a:r>
            </a:p>
          </p:txBody>
        </p:sp>
        <p:sp>
          <p:nvSpPr>
            <p:cNvPr id="33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8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800" b="1" u="sng">
                  <a:latin typeface="FreesiaUPC" pitchFamily="34" charset="-34"/>
                  <a:cs typeface="FreesiaUPC" pitchFamily="34" charset="-34"/>
                </a:rPr>
                <a:t>4</a:t>
              </a:r>
            </a:p>
          </p:txBody>
        </p:sp>
        <p:sp>
          <p:nvSpPr>
            <p:cNvPr id="34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32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3200" b="1" u="sng">
                  <a:latin typeface="FreesiaUPC" pitchFamily="34" charset="-34"/>
                  <a:cs typeface="FreesiaUPC" pitchFamily="34" charset="-34"/>
                </a:rPr>
                <a:t>5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spc="50" dirty="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400" b="1" spc="50" dirty="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</a:t>
            </a:r>
            <a:r>
              <a:rPr lang="th-TH" sz="2400" b="1" spc="50" dirty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ทางการดำเนินการ</a:t>
            </a:r>
            <a:endParaRPr lang="en-US" sz="2400" b="1" spc="50" dirty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spc="50" dirty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</a:t>
            </a:r>
            <a:endParaRPr lang="en-US" b="1" spc="50" dirty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1.1.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ร้อยละผู้เรียนระดับ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ตอน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ปลาย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มัธยมปลาย/ปวช.) ต่อประชากรกลุ่ม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อายุ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(15-17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ปี)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78" y="5923130"/>
            <a:ext cx="10366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539552" y="2260917"/>
            <a:ext cx="8295461" cy="383238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สพท. รายงานข้อมูลพื้นฐานการศึกษา ปีการศึกษา 2559 ตามระบบ 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DMC 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เว็บไซต์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http://portal.bopp-obec.info/obec589  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ออนไลน์ 24 ชั่วโมง 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ดังนี้</a:t>
            </a:r>
            <a:endPara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ณ วันที่ 10 มิถุนายน 2559  รายงาน </a:t>
            </a: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ภายในวันที่ </a:t>
            </a:r>
            <a:endParaRPr lang="en-US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22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22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มิถุนายน 2559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ณ วันที่ 10 พฤศจิกายน 2559 รายงาน ภายในวันที่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2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22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พฤศจิกายน 2559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 </a:t>
            </a:r>
            <a:r>
              <a:rPr lang="th-TH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ณ วันที่ 31 มีนาคม 2560 รายงาน ภายในวันที่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2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เมษายน </a:t>
            </a:r>
            <a:r>
              <a:rPr lang="th-TH" sz="22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ตัวชี้วัดที่ 1.2  </a:t>
            </a: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ความสำเร็จในการพัฒนาคุณภาพผู้เรียน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28765" y="1839793"/>
            <a:ext cx="6840760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1.2.1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คะแนนเฉลี่ยผลการทดสอบทางการศึกษาระดับชาติขั้นพื้นฐาน 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O-NET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ระดับชั้น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ป.6  ม.3  ม.6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28765" y="3101779"/>
            <a:ext cx="684076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1.2.2  คะแนนของประเทศไทยของการประเมินผลสัมฤทธิ์ 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Educational assessment –   PISA 2015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48319" y="4293096"/>
            <a:ext cx="684076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1.2.3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ขีดความสามารถในการแข่งขันด้านการศึกษาของประเทศไทยจากรายงาน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IMD 2016)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28765" y="5468104"/>
            <a:ext cx="684076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1.2.4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ระดับความสำเร็จในการดำเนิน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 </a:t>
            </a:r>
          </a:p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เวลาเรียน เพิ่มเวลารู้ ของสถานศึกษา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984541" y="1969730"/>
            <a:ext cx="707139" cy="5710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71600" y="3271251"/>
            <a:ext cx="707139" cy="5710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984541" y="4475631"/>
            <a:ext cx="707139" cy="5710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971599" y="5650639"/>
            <a:ext cx="707139" cy="5710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73951"/>
            <a:ext cx="892899" cy="85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น้ำหนัก   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:	</a:t>
            </a:r>
            <a:r>
              <a:rPr lang="th-TH" b="1" dirty="0" smtClean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</a:t>
            </a:r>
            <a:r>
              <a:rPr lang="th-TH" b="1" dirty="0" smtClean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016" y="260648"/>
            <a:ext cx="889248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1.2.1  ระดับคะแนนเฉลี่ยผลการทดสอบทางการศึกษาระดับชาติขั้นพื้นฐาน 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O-NET)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ระดับชั้น ป.6  ม.3  ม.6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87624" y="2780928"/>
            <a:ext cx="7200800" cy="3312368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ใช้ผลการทางการ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ศึกษาระดับชาติขั้นพื้นฐาน 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ป.6  ม.3  ม.6  จำนวน 5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รายวิชา ดังนี้</a:t>
            </a:r>
          </a:p>
          <a:p>
            <a:pPr algn="ctr"/>
            <a:endParaRPr lang="th-TH" sz="1600" b="1" dirty="0" smtClean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th-TH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ภาษาไทย</a:t>
            </a:r>
            <a:endParaRPr lang="th-TH" sz="24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th-TH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ภาษาอังกฤษ</a:t>
            </a:r>
            <a:endParaRPr lang="th-TH" sz="24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th-TH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คณิตศาสตร์</a:t>
            </a:r>
            <a:endParaRPr lang="th-TH" sz="24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th-TH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วิทยาศาสตร์</a:t>
            </a:r>
            <a:endParaRPr lang="th-TH" sz="24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th-TH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สังคมศาสตร์</a:t>
            </a:r>
            <a:endParaRPr lang="th-TH" sz="24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2400" dirty="0">
              <a:solidFill>
                <a:srgbClr val="33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741" y="5936217"/>
            <a:ext cx="10366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38779"/>
            <a:ext cx="82296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</a:t>
            </a:r>
            <a:r>
              <a:rPr lang="th-TH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ระดับชั้น ป</a:t>
            </a:r>
            <a:r>
              <a:rPr lang="en-US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.6</a:t>
            </a:r>
          </a:p>
          <a:p>
            <a:pPr marL="0" indent="0">
              <a:buNone/>
            </a:pPr>
            <a:endParaRPr lang="th-TH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8071" y="313827"/>
            <a:ext cx="8964488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1.2.1  ระดับคะแนนเฉลี่ยผลการทดสอบทางการศึกษาระดับชาติขั้นพื้นฐาน 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O-NET)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ระดับชั้น ป.6  ม.3  ม.6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971600" y="1677845"/>
            <a:ext cx="680891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43" y="6160879"/>
            <a:ext cx="762270" cy="73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0999"/>
              </p:ext>
            </p:extLst>
          </p:nvPr>
        </p:nvGraphicFramePr>
        <p:xfrm>
          <a:off x="723244" y="2453707"/>
          <a:ext cx="7992887" cy="3816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3244"/>
                <a:gridCol w="1173268"/>
                <a:gridCol w="1319926"/>
                <a:gridCol w="1319926"/>
                <a:gridCol w="1246597"/>
                <a:gridCol w="1319926"/>
              </a:tblGrid>
              <a:tr h="4929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รายวิชา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9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</a:tr>
              <a:tr h="471742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ประถมศึกษาปีที่ 6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ภาษาไทย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40.39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42.79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45.19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47.60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</a:tr>
              <a:tr h="471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ภาษาอังกฤษ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21.21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28.41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35.61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42.80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</a:tr>
              <a:tr h="471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คณิตศาสตร์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27.19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32.89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38.59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44.30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</a:tr>
              <a:tr h="471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วิทยาศาสตร์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28.00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33.50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44.50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</a:tr>
              <a:tr h="471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สังคมศาสตร์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38.12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41.26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44.40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47.53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50.67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40323" y="260648"/>
            <a:ext cx="8856984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1.2.1  ระดับคะแนนเฉลี่ยผลการทดสอบทางการศึกษาระดับชาติขั้นพื้นฐาน 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O-NET)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ระดับชั้น ป.6  ม.3  ม.6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549342"/>
              </p:ext>
            </p:extLst>
          </p:nvPr>
        </p:nvGraphicFramePr>
        <p:xfrm>
          <a:off x="611560" y="2475831"/>
          <a:ext cx="8301606" cy="38479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2206"/>
                <a:gridCol w="1224136"/>
                <a:gridCol w="1368152"/>
                <a:gridCol w="1224136"/>
                <a:gridCol w="1368152"/>
                <a:gridCol w="1244824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รายวิชา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</a:tr>
              <a:tr h="521062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มัธยมศึกษาปีที่ 3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ภาษาไทย           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34.80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39.72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44.64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49.56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54.48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ภาษาอังกฤษ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7.68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18.26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28.84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39.42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คณิตศาสตร์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4.69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16.02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27.35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38.67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วิทยาศาสตร์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24.63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30.97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37.31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43.66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4377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สังคมศาสตร์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38.85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41.64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44.43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47.21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50" y="1712191"/>
            <a:ext cx="5365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1720" y="1661304"/>
            <a:ext cx="556434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2800" b="1" dirty="0">
                <a:ln w="11430"/>
                <a:solidFill>
                  <a:srgbClr val="8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th-TH" sz="2800" b="1" u="sng" dirty="0">
                <a:ln w="11430"/>
                <a:solidFill>
                  <a:srgbClr val="8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ระดับชั้น ม</a:t>
            </a:r>
            <a:r>
              <a:rPr lang="en-US" sz="2800" b="1" u="sng" dirty="0" smtClean="0">
                <a:ln w="11430"/>
                <a:solidFill>
                  <a:srgbClr val="8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800" b="1" u="sng" dirty="0">
                <a:ln w="11430"/>
                <a:solidFill>
                  <a:srgbClr val="8000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178" y="6165303"/>
            <a:ext cx="771074" cy="74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36223"/>
              </p:ext>
            </p:extLst>
          </p:nvPr>
        </p:nvGraphicFramePr>
        <p:xfrm>
          <a:off x="611560" y="2276872"/>
          <a:ext cx="8229600" cy="4045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232"/>
                <a:gridCol w="1368152"/>
                <a:gridCol w="1296144"/>
                <a:gridCol w="1224136"/>
                <a:gridCol w="1152128"/>
                <a:gridCol w="1100808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รายวิชา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</a:tr>
              <a:tr h="521062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มัธยมศึกษาปีที่ 6</a:t>
                      </a:r>
                      <a:endParaRPr lang="en-US" sz="1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ภาษาไทย           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47.37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48.22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49.07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49.91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50.76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ภาษาอังกฤษ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10.46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23.64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36.82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คณิตศาสตร์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7.47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21.65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35.82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วิทยาศาสตร์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14.08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23.06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32.04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41.02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สังคมศาสตร์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20.55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27.91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35.27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42.64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1.2.1  ระดับคะแนนเฉลี่ยผลการทดสอบทางการศึกษาระดับชาติขั้นพื้นฐาน 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O-NET)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ระดับชั้น ป.6  ม.3  ม.6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50" y="1712191"/>
            <a:ext cx="5365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1720" y="1661304"/>
            <a:ext cx="556434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th-TH" sz="2800" b="1" u="sng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ระดับชั้น ม</a:t>
            </a:r>
            <a:r>
              <a:rPr lang="en-US" sz="2800" b="1" u="sng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.6</a:t>
            </a:r>
            <a:endParaRPr lang="en-US" sz="2800" b="1" u="sng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46" y="6125792"/>
            <a:ext cx="7747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endParaRPr lang="en-US" sz="3600" b="1" dirty="0">
              <a:latin typeface="TH Krub" pitchFamily="2" charset="-34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953051"/>
              </p:ext>
            </p:extLst>
          </p:nvPr>
        </p:nvGraphicFramePr>
        <p:xfrm>
          <a:off x="194058" y="1406083"/>
          <a:ext cx="8698421" cy="507120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56753"/>
                <a:gridCol w="4999175"/>
                <a:gridCol w="1342493"/>
              </a:tblGrid>
              <a:tr h="1119979">
                <a:tc>
                  <a:txBody>
                    <a:bodyPr/>
                    <a:lstStyle/>
                    <a:p>
                      <a:pPr algn="ctr"/>
                      <a:r>
                        <a:rPr lang="th-TH" sz="2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ประเด็นการประเมินผล</a:t>
                      </a:r>
                      <a:endParaRPr lang="en-US" sz="2000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การปฏิบัติราชการ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</a:t>
                      </a:r>
                      <a:r>
                        <a:rPr lang="th-TH" sz="18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800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45630">
                <a:tc gridSpan="2"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มิติภายนอก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anchor="ctr"/>
                </a:tc>
              </a:tr>
              <a:tr h="1863569">
                <a:tc rowSpan="3"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การประเมินประสิทธิผล (65)</a:t>
                      </a:r>
                    </a:p>
                    <a:p>
                      <a:endParaRPr lang="en-US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en-US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ตัวชี้วัดภารกิจหลักของกระทรวงตามยุทธศาสตร์ของประเทศ /แผนยุทธศาสตร์กระทรวง / ตัวชี้วัดระหว่างกระทรวงที่มีเป้าหมายร่วมกัน (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Joint KPIs) 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และตัวชี้วัดภารกิจหลักของกรม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(65)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490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1.1. ร้อยละผู้เรียนต่อประชากรกลุ่มอายุ 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8363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1.2. ระดับความสำเร็จในการพัฒนาคุณภาพผู้เรียน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(25)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179512" y="109386"/>
            <a:ext cx="8712968" cy="112064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กรอบการประเมินผลตัวชี้วัดตามคำรับรองการปฏิบัติราชการ </a:t>
            </a:r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2559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6235700"/>
            <a:ext cx="8651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spc="5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400" b="1" spc="5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แนวทางการดำเนินการ</a:t>
            </a:r>
            <a:endParaRPr lang="en-US" sz="2400" b="1" spc="50" smtClean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b="1" spc="5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</a:t>
            </a:r>
            <a:endParaRPr lang="en-US" b="1" spc="50" smtClean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539552" y="2260917"/>
            <a:ext cx="8295461" cy="383238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แนบผลการทดสอบทางการศึกษาแห่งชาติ</a:t>
            </a:r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ขั้นพื้นฐานของสำนักงานเขตพื้นที่การศึกษาในระบบราย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งานผล</a:t>
            </a:r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       ตามคำรับรอง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การปฏิบัติราชการ (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 : KPI Report System)</a:t>
            </a:r>
            <a:b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79512" y="274638"/>
            <a:ext cx="8784976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1.2.1  ระดับคะแนนเฉลี่ยผลการทดสอบทางการศึกษาระดับชาติขั้นพื้นฐาน (</a:t>
            </a:r>
            <a:r>
              <a:rPr lang="en-US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O-NET) </a:t>
            </a:r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ระดับชั้น ป.6  ม.3  ม.6 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01" y="6093296"/>
            <a:ext cx="844177" cy="81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: 	</a:t>
            </a:r>
            <a:r>
              <a:rPr lang="th-TH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4</a:t>
            </a:r>
            <a:endParaRPr lang="en-US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885" y="274638"/>
            <a:ext cx="843528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  คะแนนของประเทศไทยของการประเมินผลสัมฤทธิ์ 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Educational assessment –   PISA 2015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2636912"/>
            <a:ext cx="6768752" cy="273630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PISA </a:t>
            </a:r>
            <a:r>
              <a:rPr lang="th-TH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ประเมินการรู้เรื่องในสามด้าน ได้แก่ 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657350" lvl="3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dirty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รู้เรื่องการอ่าน </a:t>
            </a:r>
            <a:endParaRPr lang="en-US" sz="2400" dirty="0">
              <a:solidFill>
                <a:srgbClr val="80008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657350" lvl="3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dirty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รู้เรื่องคณิตศาสตร์ </a:t>
            </a:r>
            <a:endParaRPr lang="en-US" sz="2400" dirty="0" smtClean="0">
              <a:solidFill>
                <a:srgbClr val="80008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657350" lvl="3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dirty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รู้เรื่องวิทยาศาสตร์ </a:t>
            </a:r>
            <a:endParaRPr lang="en-US" sz="2400" dirty="0">
              <a:solidFill>
                <a:srgbClr val="80008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83153"/>
            <a:ext cx="938781" cy="90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 rot="19922273">
            <a:off x="-116681" y="2693227"/>
            <a:ext cx="9386825" cy="1728192"/>
          </a:xfrm>
          <a:prstGeom prst="rect">
            <a:avLst/>
          </a:prstGeom>
          <a:solidFill>
            <a:srgbClr val="9933FF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สพท.ไม่ต้องดำเนินการตัวชี้วัดนี้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th-TH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การให้คะแนน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  คะแนนของประเทศไทยของการประเมินผลสัมฤทธิ์ 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Educational assessment –   PISA 2015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83630"/>
              </p:ext>
            </p:extLst>
          </p:nvPr>
        </p:nvGraphicFramePr>
        <p:xfrm>
          <a:off x="755578" y="2420888"/>
          <a:ext cx="8064894" cy="36724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286"/>
                <a:gridCol w="1224136"/>
                <a:gridCol w="1080120"/>
                <a:gridCol w="1080120"/>
                <a:gridCol w="1080120"/>
                <a:gridCol w="1008112"/>
              </a:tblGrid>
              <a:tr h="7222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ระดับการศึกษา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2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</a:tr>
              <a:tr h="715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คณิตศาสตร์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360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393.5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427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460.5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494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การอ่าน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386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413.5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441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468.5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496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วิทยาศาสตร์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387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415.5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444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472.5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501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5956300"/>
            <a:ext cx="9382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898171" y="1661619"/>
            <a:ext cx="576064" cy="49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9922273">
            <a:off x="-116681" y="2693227"/>
            <a:ext cx="9386825" cy="1728192"/>
          </a:xfrm>
          <a:prstGeom prst="rect">
            <a:avLst/>
          </a:prstGeom>
          <a:solidFill>
            <a:srgbClr val="9933FF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สพท.ไม่ต้องดำเนินการตัวชี้วัดนี้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87268"/>
              </p:ext>
            </p:extLst>
          </p:nvPr>
        </p:nvGraphicFramePr>
        <p:xfrm>
          <a:off x="563553" y="3320132"/>
          <a:ext cx="8229600" cy="31683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56384"/>
                <a:gridCol w="936104"/>
                <a:gridCol w="936104"/>
                <a:gridCol w="1008112"/>
                <a:gridCol w="936104"/>
                <a:gridCol w="956792"/>
              </a:tblGrid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 </a:t>
                      </a: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IMD</a:t>
                      </a:r>
                    </a:p>
                  </a:txBody>
                  <a:tcPr marL="68580" marR="6858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fontAlgn="t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9280">
                <a:tc>
                  <a:txBody>
                    <a:bodyPr/>
                    <a:lstStyle/>
                    <a:p>
                      <a:pPr fontAlgn="t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ด้านการศึกษา (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Education) 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en-US" sz="20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en-US" sz="20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endParaRPr lang="en-US" sz="20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fontAlgn="t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ด้านความคิดเห็นต่อการตอบสนองความสามารถในการแข่งขันทางเศรษฐกิจของระบบการศึกษา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(Educational System)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667" y="548680"/>
            <a:ext cx="82296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1.2.3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ขีด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ความสามารถในการแข่งขันด้านการศึกษาของประเทศไทยจากรายงาน 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IMD 2016)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18" y="270076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th-TH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การให้คะแนน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30870" y="2108795"/>
            <a:ext cx="3222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: 	</a:t>
            </a:r>
            <a:r>
              <a:rPr lang="th-TH" sz="24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4</a:t>
            </a:r>
            <a:endParaRPr lang="en-US" sz="24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922273">
            <a:off x="-116681" y="2693227"/>
            <a:ext cx="9386825" cy="1728192"/>
          </a:xfrm>
          <a:prstGeom prst="rect">
            <a:avLst/>
          </a:prstGeom>
          <a:solidFill>
            <a:srgbClr val="9933FF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สพท.ไม่ต้องดำเนินการตัวชี้วัดนี้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54" y="6165303"/>
            <a:ext cx="778096" cy="74778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3024336" cy="360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: 	</a:t>
            </a:r>
            <a:r>
              <a:rPr lang="th-TH" sz="22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  <a:p>
            <a:pPr marL="0" indent="0">
              <a:buNone/>
            </a:pPr>
            <a:endParaRPr lang="en-US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1.2.4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ความสำเร็จในการดำเนินโครงการลดเวลาเรียน เพิ่มเวลารู้ ของสถานศึกษา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84437"/>
              </p:ext>
            </p:extLst>
          </p:nvPr>
        </p:nvGraphicFramePr>
        <p:xfrm>
          <a:off x="461174" y="2132856"/>
          <a:ext cx="8352928" cy="4574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08796"/>
                <a:gridCol w="7244132"/>
              </a:tblGrid>
              <a:tr h="43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1076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จัดทำร่างแผนการดำเนินงานขับเคลื่อนโครงการลดเวลาเรียน เพิ่มเวลารู้ของสถานศึกษาที่</a:t>
                      </a:r>
                      <a:r>
                        <a:rPr lang="th-TH" sz="1800" kern="12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ระบุแนว</a:t>
                      </a:r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ทางการดำเนินงาน เป้าหมาย ตัวชี้วัดความสำเร็จ และระบบการติดตามความก้าวหน้าและการประเมินผลสัมฤทธิ์ของผู้เรียน (ตามรูปแบบ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PDCA) </a:t>
                      </a:r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ได้แล้วเสร็จ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572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แผนการดำเนินงานขับเคลื่อนฯ ผ่านความเห็นชอบจากเลขาธิการคณะกรรมการการศึกษาขั้นพื้นฐาน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3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โรงเรียนที่เข้าร่วมโครงการดำเนินกิจกรรมตามแผนการดำเนินงานขับเคลื่อนฯ ได้ร้อยละ 100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3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มีการติดตามประเมินผลการดำเนินงานโครงการฯ ในโรงเรียนที่เข้าร่วมโครงการ ร้อยละ 100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1145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จัดทำรายงานสรุปผลการดำเนินงานโครงการฯ ที่ประกอบด้วยผลการดำเนินงานโครงการฯตามวัตถุประสงค์ มีแนวทางการปฏิบัติที่ดีของโรงเรียนที่ประสบความสำเร็จ ปัญหาอุปสรรค และข้อเสนอแนะจากการดำเนินงาน เพื่อปรับปรุงและพัฒนาโครงการ และนำเสนอผลต่อคณะกรรมการการศึกษาขั้นพื้นฐาน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1700808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th-TH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การให้คะแนน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09" y="6216948"/>
            <a:ext cx="678474" cy="65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95" y="1582294"/>
            <a:ext cx="4834880" cy="9647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sz="4400" b="1" spc="50" dirty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</a:t>
            </a:r>
            <a:r>
              <a:rPr lang="th-TH" sz="4400" b="1" spc="50" dirty="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</a:t>
            </a:r>
            <a:endParaRPr lang="en-US" sz="4400" b="1" spc="50" dirty="0" smtClean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b="1" spc="50" dirty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dirty="0" smtClean="0"/>
              <a:t>      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1.2.4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ความสำเร็จในการดำเนินโครงการลดเวลาเรียน เพิ่มเวลารู้ ของสถานศึกษา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3568" y="2132857"/>
            <a:ext cx="8136904" cy="4588618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ดำเนินการตามแนวทางที่ </a:t>
            </a:r>
            <a:r>
              <a:rPr lang="th-TH" sz="3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กำหนด โดยไม่ต้องแนบไฟล์/รายงานผ่านระบบ 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</a:t>
            </a: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Smart Trainers </a:t>
            </a: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</a:t>
            </a:r>
            <a:r>
              <a:rPr lang="th-TH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 ดำเนินงานผ่านระบบ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Supervision 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SuperV</a:t>
            </a:r>
            <a:endParaRPr lang="en-US" sz="3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สวก. จะส่งผลคะแนนรายเขตให้ </a:t>
            </a:r>
            <a:r>
              <a:rPr lang="th-TH" sz="3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กพร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เพื่อลงคะแนนในระบบ 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87026"/>
            <a:ext cx="976985" cy="94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5" y="1572982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: 	</a:t>
            </a:r>
            <a:r>
              <a:rPr lang="th-TH" sz="24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th-TH" sz="24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1.3  ร้อยละของสถานศึกษาในสังกัดที่มีผลการประเมินคุณภาพภายในระดับดีขึ้นไป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41638"/>
              </p:ext>
            </p:extLst>
          </p:nvPr>
        </p:nvGraphicFramePr>
        <p:xfrm>
          <a:off x="578089" y="2519446"/>
          <a:ext cx="8208912" cy="40324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145"/>
                <a:gridCol w="6989767"/>
              </a:tblGrid>
              <a:tr h="5040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737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092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73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80 ของสถานศึกษาในสังกัดที่ส่งผลการประเมินคุณภาพภายในต่อ สพฐ.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73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90 ของสถานศึกษาในสังกัดที่ส่งผลการประเมินคุณภาพภายในต่อ สพฐ. (และเงื่อนไข)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73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100 ของสถานศึกษาในสังกัดที่ส่งส่งผลการประเมินคุณภาพภายในต่อ สพฐ. (และเงื่อนไข)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308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73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97.5 ของสถานศึกษาในสังกัดที่ได้รับการตรวจประเมินโดยต้นสังกัดผ่านผลการประเมินคุณภาพภายในระดับดีขึ้นไป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8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737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100 ของสถานศึกษาในสังกัดที่ได้รับการตรวจประเมินโดยต้นสังกัดผ่านผลการประเมินคุณภาพภายในระดับดีขึ้นไป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77" y="6086603"/>
            <a:ext cx="865013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sz="2400" b="1" spc="50" dirty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แนวทางการดำเนินการ</a:t>
            </a:r>
            <a:endParaRPr lang="en-US" sz="2400" b="1" spc="50" dirty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1.3  ร้อยละของสถานศึกษาในสังกัดที่มีผลการประเมินคุณภาพภายในระดับดีขึ้นไป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1600" y="2996952"/>
            <a:ext cx="7632848" cy="2592288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th-TH" sz="28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สพท. </a:t>
            </a:r>
            <a:r>
              <a:rPr lang="th-TH" sz="28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</a:t>
            </a:r>
            <a:r>
              <a:rPr lang="th-TH" sz="28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สรุปตามแบบฟอร์มอ้างอิง </a:t>
            </a:r>
            <a:r>
              <a:rPr lang="en-US" sz="28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1.3 </a:t>
            </a:r>
            <a:r>
              <a:rPr lang="th-TH" sz="28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และรายงานใน</a:t>
            </a:r>
            <a:r>
              <a:rPr lang="th-TH" sz="28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 </a:t>
            </a:r>
            <a:r>
              <a:rPr lang="en-US" sz="28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</a:t>
            </a:r>
            <a:endParaRPr lang="th-TH" sz="2800" b="1" dirty="0" smtClean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8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th-TH" sz="28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เดือน และ 12 เดือน</a:t>
            </a:r>
            <a:endParaRPr lang="en-US" sz="2800" b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93" y="5817689"/>
            <a:ext cx="11160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9"/>
            <a:ext cx="849694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23661" r="24216" b="22411"/>
          <a:stretch/>
        </p:blipFill>
        <p:spPr bwMode="auto">
          <a:xfrm>
            <a:off x="395534" y="5013176"/>
            <a:ext cx="8496945" cy="171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01" y="6093296"/>
            <a:ext cx="844177" cy="81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เน้นย้ำ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</a:t>
            </a:r>
            <a:endParaRPr lang="th-TH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</a:pPr>
            <a:r>
              <a:rPr lang="th-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ให้ทุกเขตแนบไฟล์เอกสารเพิ่มเติมในระบบรายงานผล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โดยให้รายงานในระบบ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เดือน 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เดือนโดยกำหนดให้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แนบ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ไฟล์ของ</a:t>
            </a:r>
            <a:r>
              <a:rPr lang="th-TH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สถานศึกษา</a:t>
            </a:r>
            <a:r>
              <a:rPr lang="th-TH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3 แห่ง </a:t>
            </a:r>
            <a:r>
              <a:rPr lang="th-TH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แบ่งตามขนาดสถานศึกษา (ขนาดเล็ก ขนาดกลาง ขนาดใหญ่) ขนาดละ </a:t>
            </a:r>
            <a:r>
              <a:rPr lang="th-TH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แห่ง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ให้แนบ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ไฟล์เอกสารเพิ่มเติม ดังนี้ </a:t>
            </a:r>
            <a:b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1) รายงาน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การประเมินคุณภาพการศึกษา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ประจำปี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ของสถานศึกษา (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รายงานการประชุมคณะกรรมการสถานศึกษา (ในวาระเกี่ยวกับการรายงานเรื่องผลการประกันคุณภาพภายใน)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ตัวอย่างหลักฐานการเผยแพร่รายงานการประเมินคุณภาพภายใน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01" y="6093296"/>
            <a:ext cx="844177" cy="81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355885"/>
              </p:ext>
            </p:extLst>
          </p:nvPr>
        </p:nvGraphicFramePr>
        <p:xfrm>
          <a:off x="295043" y="1556792"/>
          <a:ext cx="8496942" cy="520071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76757"/>
                <a:gridCol w="4580026"/>
                <a:gridCol w="1440159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th-TH" sz="2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ประเด็นการประเมินผล</a:t>
                      </a:r>
                      <a:endParaRPr lang="en-US" sz="2000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การปฏิบัติราชการ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 </a:t>
                      </a:r>
                      <a:endParaRPr lang="en-US" sz="2000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26447">
                <a:tc gridSpan="2"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มิติภายนอก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anchor="ctr"/>
                </a:tc>
              </a:tr>
              <a:tr h="1005527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การประเมินประสิทธิผล (65)</a:t>
                      </a:r>
                    </a:p>
                    <a:p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 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ร้อยละของสถานศึกษาในสังกัดที่มีผลการประเมินคุณภาพภายใน</a:t>
                      </a:r>
                      <a:r>
                        <a:rPr lang="th-TH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ระดับดีขึ้นไป</a:t>
                      </a:r>
                      <a:endParaRPr lang="th-TH" sz="24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  ระดับความสำเร็จของการพัฒนาครูและบุคลากรทางการศึกษาผ่าน ระบบ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TEPE Online</a:t>
                      </a:r>
                      <a:endParaRPr lang="en-US" sz="24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1521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  ระดับความสำเร็จในการนำเทคโนโลยีสารสนเทศและการสื่อสารมาใช้ในการเรียนรู้</a:t>
                      </a:r>
                      <a:endParaRPr lang="th-TH" sz="24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</a:p>
                    <a:p>
                      <a:pPr algn="ctr"/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242791" y="260648"/>
            <a:ext cx="8616723" cy="112064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กรอบการประเมินผลตัวชี้วัดตามคำรับรองการปฏิบัติราชการ 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2559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34722"/>
            <a:ext cx="866773" cy="62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: 	</a:t>
            </a:r>
            <a:r>
              <a:rPr lang="th-TH" sz="24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4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th-TH" sz="24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1.4    ระดับความสำเร็จของการพัฒนาครูและบุคลากรทางการศึกษาผ่านระบบ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TEPE Online 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132856"/>
            <a:ext cx="2945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99930"/>
              </p:ext>
            </p:extLst>
          </p:nvPr>
        </p:nvGraphicFramePr>
        <p:xfrm>
          <a:off x="179512" y="2547981"/>
          <a:ext cx="8874580" cy="42634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2916"/>
                <a:gridCol w="7821664"/>
              </a:tblGrid>
              <a:tr h="45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2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ครูและบุคลากรทางการศึกษาที่เข้ารับการพัฒนาและทดสอบด้วยระบบ </a:t>
                      </a: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TEPE Online </a:t>
                      </a: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มีความพึงพอใจต่อ 1) รูปแบบวิธีการพัฒนา 2) ประสิทธิภาพของระบบ 3) ประโยชน์ในการนำไปประยุกต์ใช้ปฏิบัติงานเฉลี่ยร้อยละ 65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62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ครูและบุคลากรทางการศึกษาที่เข้ารับการพัฒนาและทดสอบด้วยระบบ </a:t>
                      </a: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TEPE Online </a:t>
                      </a: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มีความพึงพอใจต่อ 1) รูปแบบวิธีการพัฒนา 2) ประสิทธิภาพของระบบ 3) ประโยชน์ในการนำไปประยุกต์ใช้ปฏิบัติงานเฉลี่ยร้อยละ 70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62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ครูและบุคลากรทางการศึกษาที่เข้ารับการพัฒนาและทดสอบด้วยระบบ </a:t>
                      </a: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TEPE Online </a:t>
                      </a: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มีความพึงพอใจต่อ 1) รูปแบบวิธีการพัฒนา 2) ประสิทธิภาพของระบบ 3) ประโยชน์ในการนำไปประยุกต์ใช้ปฏิบัติงานเฉลี่ยร้อยละ 75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62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ครูและบุคลากรทางการศึกษาที่เข้ารับการพัฒนาและทดสอบด้วยระบบ </a:t>
                      </a: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TEPE Online </a:t>
                      </a: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มีความพึงพอใจต่อ 1) รูปแบบวิธีการพัฒนา 2) ประสิทธิภาพของระบบ 3) ประโยชน์ในการนำไปประยุกต์ใช้ปฏิบัติงานเฉลี่ยร้อยละ 80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62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ครูและบุคลากรทางการศึกษาที่เข้ารับการพัฒนาและทดสอบด้วยระบบ </a:t>
                      </a: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TEPE Online </a:t>
                      </a: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มีความพึงพอใจต่อ 1) รูปแบบวิธีการพัฒนา 2) ประสิทธิภาพของระบบ 3) ประโยชน์ในการนำไปประยุกต์ใช้ปฏิบัติงานเฉลี่ยร้อยละ 85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978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กลุ่มเป้าหมายในการเก็บข้อมูลตัวชี้วัดนี้</a:t>
            </a:r>
            <a:endParaRPr lang="th-TH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147"/>
            <a:ext cx="8229600" cy="29089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ผู้บริหารการศึกษา ผู้บริหารสถานศึกษา ศึกษานิเทศก์ ครู</a:t>
            </a:r>
            <a:r>
              <a:rPr lang="th-TH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และบุคลากรทางการจำนวน</a:t>
            </a:r>
            <a:r>
              <a:rPr lang="th-TH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25 ของครู</a:t>
            </a:r>
            <a:r>
              <a:rPr lang="th-TH" sz="28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และบุคลากร</a:t>
            </a:r>
            <a:r>
              <a:rPr lang="th-TH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ทางการศึกษาทั้งหมดของแต่</a:t>
            </a:r>
            <a:r>
              <a:rPr lang="th-TH" sz="28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 </a:t>
            </a:r>
            <a:r>
              <a:rPr lang="th-TH" sz="2800" b="1" u="sng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</a:t>
            </a:r>
            <a:r>
              <a:rPr lang="th-TH" sz="28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th-TH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ผลรวม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ทุกเขตพื้นที่จะ</a:t>
            </a:r>
            <a:r>
              <a:rPr lang="th-TH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เป็นเป้าหมายรวมของ </a:t>
            </a:r>
            <a:r>
              <a:rPr lang="th-TH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สพฐ</a:t>
            </a:r>
            <a:r>
              <a:rPr lang="th-TH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ซึ่งต้องไม่น้อยกว่า 100,000 คน</a:t>
            </a:r>
            <a:endParaRPr lang="th-TH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07236"/>
            <a:ext cx="830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ความพึงพอใจของครูและบุคลากรทางการศึกษาวัดความพึงพอใจ  3 ด้าน คือ 1) ด้านรูปแบบวิธีการพัฒนา 2) ประสิทธิภาพของระบบ 3) ประโยชน์ในการนำไปประยุกต์ใช้ปฏิบัติงาน</a:t>
            </a:r>
            <a:endParaRPr lang="th-TH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01" y="6093296"/>
            <a:ext cx="844177" cy="81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15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spc="50" dirty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แนวทางการดำเนินการ</a:t>
            </a:r>
            <a:endParaRPr lang="en-US" b="1" spc="50" dirty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86054"/>
            <a:ext cx="82296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1.4    ระดับความสำเร็จของการพัฒนาครูและบุคลากรทางการศึกษาผ่านระบบ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TEPE Online 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3385" y="2819221"/>
            <a:ext cx="7344816" cy="2664296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กำหนด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เป้าหมายในการพัฒนาและ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 ให้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ครูและบุคลากรทางการศึกษาเข้ารับการพัฒนา</a:t>
            </a:r>
            <a:endParaRPr lang="en-US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h-TH" sz="24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กำกับและติดตามประเมินผลการ</a:t>
            </a:r>
            <a:r>
              <a:rPr lang="th-TH" sz="24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</a:t>
            </a:r>
            <a:endParaRPr lang="en-US" sz="2400" b="1" dirty="0" smtClean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 สพท. รายงานสรุปตามแบบฟอร์มอ้างอิง </a:t>
            </a:r>
            <a:endPara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KRS 1.4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และรายงานใน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 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01" y="6093296"/>
            <a:ext cx="844177" cy="81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59" y="5856878"/>
            <a:ext cx="11160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7593"/>
          <a:stretch/>
        </p:blipFill>
        <p:spPr>
          <a:xfrm>
            <a:off x="1604226" y="36816"/>
            <a:ext cx="5935548" cy="68211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19" y="1484784"/>
            <a:ext cx="8229600" cy="1143000"/>
          </a:xfrm>
        </p:spPr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480" y="1210146"/>
            <a:ext cx="3336662" cy="4653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24" y="1210146"/>
            <a:ext cx="3336662" cy="4653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133" y="1204416"/>
            <a:ext cx="3340771" cy="465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927" y="5853947"/>
            <a:ext cx="1121761" cy="107908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1.5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ความสำเร็จในการนำเทคโนโลยีสารสนเทศ และการสื่อสารมาใช้ในการเรียนรู้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07704" y="3947255"/>
            <a:ext cx="6480720" cy="13805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 1.5.2	ระดับความสำเร็จในการจัดการศึกษาทางไกลผ่านดาวเทียมตามตารางออกอากาศ (</a:t>
            </a:r>
            <a:r>
              <a:rPr lang="en-US" sz="20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DLTV) </a:t>
            </a:r>
            <a:endParaRPr lang="th-TH" sz="2000" b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7704" y="2132856"/>
            <a:ext cx="648072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 1.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ความสำเร็จในการพัฒนาคุณภาพการศึกษาด้วยเทคโนโลยีสารสนเทศ (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DLIT)           </a:t>
            </a:r>
          </a:p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สำหรับโรงเรียนขนาดใหญ่และขนาด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กลาง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99592" y="2528900"/>
            <a:ext cx="720080" cy="5760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99592" y="4349506"/>
            <a:ext cx="720080" cy="5760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02" y="5806898"/>
            <a:ext cx="11160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27" y="1196752"/>
            <a:ext cx="7776864" cy="1080120"/>
          </a:xfrm>
        </p:spPr>
        <p:txBody>
          <a:bodyPr/>
          <a:lstStyle/>
          <a:p>
            <a:pPr marL="0" indent="0"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: 	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sz="20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</a:t>
            </a:r>
            <a:r>
              <a:rPr lang="en-US" sz="20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2.5</a:t>
            </a:r>
          </a:p>
          <a:p>
            <a:pPr marL="0" indent="0">
              <a:buNone/>
            </a:pPr>
            <a:r>
              <a:rPr lang="th-TH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28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974" y="260648"/>
            <a:ext cx="8229600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 1.5.1.1 ระดับความสำเร็จในการพัฒนาคุณภาพการศึกษาด้วยเทคโนโลยีสารสนเทศ (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DLIT)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สำหรับโรงเรียนขนาดกลาง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47133"/>
              </p:ext>
            </p:extLst>
          </p:nvPr>
        </p:nvGraphicFramePr>
        <p:xfrm>
          <a:off x="430673" y="2032805"/>
          <a:ext cx="8496944" cy="4638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8858"/>
                <a:gridCol w="7698086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1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สถานศึกษาขนาดกลางสามารถดำเนินงานตามเป้าหมายตัวชี้วัดตามแผนการดำเนินงาน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พัฒนาคุณภาพการศึกษาทางไกลด้วยเทคโนโลยีสารสนเทศ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ที่ระบุไว้ในปีงบประมาณ พ.ศ. 2559 ร้อยละ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 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เมื่อเปรียบเทียบกับแผนดำเนินการ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2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สถานศึกษาขนาดกลางสามารถดำเนินงานตามเป้าหมายตัวชี้วัดตามแผนการดำเนินงาน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พัฒนาคุณภาพการศึกษาทางไกลด้วยเทคโนโลยีสารสนเทศ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ที่ระบุไว้ในปีงบประมาณ พ.ศ. 2559 ร้อยละ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เมื่อเปรียบเทียบกับแผนดำเนินการ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3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สถานศึกษาขนาดกลางสามารถดำเนินงานตามเป้าหมายตัวชี้วัดตามแผนการดำเนินงาน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พัฒนาคุณภาพการศึกษาทางไกลด้วยเทคโนโลยีสารสนเทศ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ที่ระบุไว้ในปีงบประมาณ พ.ศ. 2559 ร้อยละ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 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เมื่อเปรียบเทียบกับแผนดำเนินการ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4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ของสถานศึกษาขนาดกลางที่ได้รับ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การพัฒนาคุณภาพการศึกษาทางไกลด้วยเทคโนโลยีสารสนเทศ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ที่นักเรียนมีค่าคะแนนเฉลี่ย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สูงขึ้น (เฉลี่ยรวมทุกวิชาทุกระดับชั้นที่เปิดสอบ)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ของสถานศึกษาขนาดกลางที่ได้รับ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การพัฒนาคุณภาพการศึกษาทางไกลด้วยเทคโนโลยีสารสนเทศ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ที่นักเรียนมีค่าคะแนนเฉลี่ย </a:t>
                      </a:r>
                      <a:r>
                        <a:rPr lang="en-US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สูงขึ้น </a:t>
                      </a:r>
                      <a:endParaRPr lang="th-TH" sz="1600" spc="-3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6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เฉลี่ยรวมทุกวิชาทุกระดับชั้นที่เปิดสอบ)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79" y="6117077"/>
            <a:ext cx="931191" cy="74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การดำเนินการตัวชี้วัด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1.5.1.1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สถานศึกษาขนาดกลาง </a:t>
            </a:r>
            <a:r>
              <a:rPr lang="th-TH" sz="280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สถานศึกษาที่มีนักเรียนตั้งแต่ </a:t>
            </a:r>
            <a:r>
              <a:rPr lang="en-US" sz="280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121- 499 </a:t>
            </a:r>
            <a:r>
              <a:rPr lang="th-TH" sz="280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</a:t>
            </a:r>
            <a:r>
              <a:rPr lang="en-US" sz="280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th-TH" sz="2800" dirty="0" smtClean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รายงานข้อมูลตามแบบฟอร์มอ้างอิง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 1.5.1.1</a:t>
            </a:r>
          </a:p>
          <a:p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ให้สำนักงานเขตพื้นที่การศึกษาแนบไฟล์รายงานผลการดำเนินการตามประเด็นข้อ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1-7 </a:t>
            </a:r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ของโรงเรียนกลุ่มเป้าหมาย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 ในระบบ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แบบฟอร์มอ้างอิง </a:t>
            </a:r>
            <a:r>
              <a:rPr lang="en-US" dirty="0"/>
              <a:t>KRS 1.5.1.1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50" y="0"/>
            <a:ext cx="8826514" cy="623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5071697"/>
            <a:ext cx="6945387" cy="17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704856" cy="1224136"/>
          </a:xfrm>
        </p:spPr>
        <p:txBody>
          <a:bodyPr/>
          <a:lstStyle/>
          <a:p>
            <a:pPr marL="0" indent="0"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: 	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2.5</a:t>
            </a:r>
          </a:p>
          <a:p>
            <a:pPr marL="0" indent="0">
              <a:buNone/>
            </a:pPr>
            <a:r>
              <a:rPr lang="th-TH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3" y="188640"/>
            <a:ext cx="8962043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1.5.1.2 ระดับความสำเร็จในการพัฒนาคุณภาพการศึกษาด้วยเทคโนโลยีสารสนเทศ (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DLIT)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สำหรับโรงเรียนขนาดใหญ่และขนาดใหญ่พิเศษ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64547"/>
              </p:ext>
            </p:extLst>
          </p:nvPr>
        </p:nvGraphicFramePr>
        <p:xfrm>
          <a:off x="359532" y="2348880"/>
          <a:ext cx="8424936" cy="4046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2909"/>
                <a:gridCol w="7442027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16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98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1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สถานศึกษาขนาดใหญ่สามารถดำเนินงานตามเป้าหมายตัวชี้วัดตามแผนการดำเนินงาน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พัฒนาคุณภาพการศึกษาทางไกลด้วยเทคโนโลยีสารสนเทศ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ที่ระบุไว้ในปีงบประมาณ พ.ศ. 2559 ร้อยละ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 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เมื่อเปรียบเทียบกับแผนดำเนินการ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76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2</a:t>
                      </a:r>
                      <a:endParaRPr lang="en-US" sz="105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สถานศึกษาขนาดใหญ่สามารถดำเนินงานตามเป้าหมายตัวชี้วัดตามแผนการดำเนินงาน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พัฒนาคุณภาพการศึกษาทางไกลด้วยเทคโนโลยีสารสนเทศ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ที่ระบุไว้ในปีงบประมาณ พ.ศ. 2559 ร้อยละ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เมื่อเปรียบเทียบกับแผนดำเนินการ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98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3</a:t>
                      </a:r>
                      <a:endParaRPr lang="en-US" sz="105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สถานศึกษาขนาดใหญ่สามารถดำเนินงานตามเป้าหมายตัวชี้วัดตามแผนการดำเนินงาน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พัฒนาคุณภาพการศึกษาทางไกลผ่านเทคโนโลยีสารสนเทศ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ที่ระบุไว้ในปีงบประมาณ พ.ศ. 2559 ร้อยละ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 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เมื่อเปรียบเทียบกับแผนดำเนินการ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72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4</a:t>
                      </a:r>
                      <a:endParaRPr lang="en-US" sz="105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ของสถานศึกษาขนาดใหญ่ที่ได้รับ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การพัฒนาคุณภาพการศึกษาทางไกลด้วยเทคโนโลยีสารสนเทศ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ที่นักเรียนมีค่าคะแนนเฉลี่ย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สูงขึ้น (เฉลี่ยรวมทุกวิชาทุกระดับชั้นที่เปิดสอบ)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72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en-US" sz="105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ของสถานศึกษาขนาดใหญ่ที่ได้รับ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การพัฒนาคุณภาพการศึกษาทางไกลด้วยเทคโนโลยีสารสนเทศ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(DLIT)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ที่นักเรียนมีค่าคะแนนเฉลี่ย </a:t>
                      </a:r>
                      <a:r>
                        <a:rPr lang="en-US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4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สูงขึ้น (เฉลี่ยรวมทุกวิชาทุกระดับชั้นที่เปิดสอบ)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6158292"/>
            <a:ext cx="827710" cy="74377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91669" cy="11430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กรอบการประเมินผลตัวชี้วัดตามคำรับรองการปฏิบัติราชการ </a:t>
            </a:r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2559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080931"/>
              </p:ext>
            </p:extLst>
          </p:nvPr>
        </p:nvGraphicFramePr>
        <p:xfrm>
          <a:off x="251520" y="2348880"/>
          <a:ext cx="8640960" cy="36780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91720"/>
                <a:gridCol w="4043018"/>
                <a:gridCol w="1506222"/>
              </a:tblGrid>
              <a:tr h="1119285"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ประเด็นการประเมินผล</a:t>
                      </a:r>
                      <a:endParaRPr lang="en-US" sz="2400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การปฏิบัติราชการ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 </a:t>
                      </a:r>
                      <a:endParaRPr lang="en-US" sz="2400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53596">
                <a:tc gridSpan="2"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มิติภายนอก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anchor="ctr"/>
                </a:tc>
              </a:tr>
              <a:tr h="1835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การประเมินคุณภาพ</a:t>
                      </a:r>
                      <a:r>
                        <a:rPr lang="en-US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en-US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3200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en-US" sz="2400" kern="12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คุณภาพการให้บริการประชาชน (</a:t>
                      </a:r>
                      <a:r>
                        <a:rPr lang="en-US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 Level Agreement: SLA)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5957535"/>
            <a:ext cx="964112" cy="92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การดำเนินการตัวชี้วัด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1.5.1.2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สถานศึกษาขนาดใหญ่ </a:t>
            </a:r>
            <a:r>
              <a:rPr lang="th-TH" sz="280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สถานศึกษาที่มีนักเรียนตั้งแต่ </a:t>
            </a:r>
            <a:r>
              <a:rPr lang="en-US" sz="280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lang="th-TH" sz="280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คนขึ้นไป</a:t>
            </a:r>
            <a:endParaRPr lang="th-TH" sz="2800" dirty="0" smtClean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รายงานข้อมูลตามแบบฟอร์มอ้างอิง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 1.5.1.2</a:t>
            </a:r>
          </a:p>
          <a:p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ให้สำนักงานเขตพื้นที่การศึกษาแนบไฟล์รายงานผลการดำเนินการตามประเด็นข้อ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1-7 </a:t>
            </a:r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ของโรงเรียนกลุ่มเป้าหมาย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 ในระบบ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แบบฟอร์มอ้างอิง </a:t>
            </a:r>
            <a:r>
              <a:rPr lang="en-US" dirty="0"/>
              <a:t>KRS </a:t>
            </a:r>
            <a:r>
              <a:rPr lang="en-US" dirty="0" smtClean="0"/>
              <a:t>1.5.1.2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1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7797"/>
          <a:stretch/>
        </p:blipFill>
        <p:spPr>
          <a:xfrm>
            <a:off x="0" y="5209142"/>
            <a:ext cx="7704856" cy="16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6480720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: 	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2.5</a:t>
            </a:r>
          </a:p>
          <a:p>
            <a:pPr marL="0" indent="0">
              <a:buNone/>
            </a:pPr>
            <a:r>
              <a:rPr lang="th-TH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205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 1.5.2	ระดับความสำเร็จในการจัดการศึกษาทางไกลผ่านดาวเทียมตามตารางออกอากาศ (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DLTV) 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44386"/>
              </p:ext>
            </p:extLst>
          </p:nvPr>
        </p:nvGraphicFramePr>
        <p:xfrm>
          <a:off x="179512" y="2348880"/>
          <a:ext cx="8784976" cy="41182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2088"/>
                <a:gridCol w="7992888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1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1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ขนาดเล็กสามารถดำเนินงานตามเป้าหมายแผนการดำเนินการพัฒนาเพื่อการจัดการเรียนการสอนทางไกลผ่านดาวเทียมตามรางออกอากาศ (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DLTV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ที่ระบุไว้ในปีงบประมาณ 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 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และมีการสอนเสริมนอกตารางออกอากาศอย่างเป็นรูปธรรม 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 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เมื่อเปรียบเทียบกับแผนดำเนินการ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2</a:t>
                      </a:r>
                      <a:endParaRPr lang="en-US" sz="15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ขนาดเล็กสามารถดำเนินงานตามเป้าหมายแผนการดำเนินการพัฒนาเพื่อการจัดการเรียนการสอนทางไกลผ่านดาวเทียมตามรางออกอากาศ (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DLTV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ที่ระบุไว้ในปีงบประมาณ 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 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และมีการสอนเสริมนอกตารางออกอากาศอย่างเป็นรูปธรรม 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เมื่อเปรียบเทียบกับแผนดำเนินการ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3</a:t>
                      </a:r>
                      <a:endParaRPr lang="en-US" sz="15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ขนาดเล็กสามารถดำเนินงานตามเป้าหมายแผนการดำเนินการพัฒนาเพื่อการจัดการเรียนการสอนทางไกลผ่านดาวเทียมตามรางออกอากาศ (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DLTV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ที่ระบุไว้ในปีงบประมาณ 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 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และมีการสอนเสริมนอกตารางออกอากาศอย่างเป็นรูปธรรม 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 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เมื่อเปรียบเทียบกับแผนดำเนินการ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4</a:t>
                      </a:r>
                      <a:endParaRPr lang="en-US" sz="15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ของสถานศึกษาขนาดเล็กที่ได้รับการพัฒนาคุณภาพด้วยการสอนทางไกลผ่านดาวเทียม (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DLTV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ที่นักเรียนมีค่าคะแนนเฉลี่ย </a:t>
                      </a:r>
                      <a:r>
                        <a:rPr lang="en-US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สูงขึ้น (เฉลี่ยรวมทุกวิชาทุกระดับชั้นที่เปิดสอบ)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en-US" sz="15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ของสถานศึกษาขนาดเล็กที่ได้รับการพัฒนาคุณภาพการศึกษาด้วยการสอนทางไกลผ่านดาวเทียม (</a:t>
                      </a:r>
                      <a:r>
                        <a:rPr lang="en-US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DLTV</a:t>
                      </a:r>
                      <a:r>
                        <a:rPr lang="th-TH" sz="15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ที่นักเรียนมีค่าคะแนนเฉลี่ย </a:t>
                      </a:r>
                      <a:r>
                        <a:rPr lang="en-US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5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สูงขึ้น (เฉลี่ยรวมทุกวิชาทุกระดับชั้นที่เปิดสอบ)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81" y="6187338"/>
            <a:ext cx="715413" cy="71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การดำเนินการตัวชี้วัด</a:t>
            </a:r>
            <a:r>
              <a:rPr lang="th-TH" dirty="0" smtClean="0"/>
              <a:t> </a:t>
            </a:r>
            <a:r>
              <a:rPr lang="en-US" dirty="0" smtClean="0"/>
              <a:t>1.5.2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สถานศึกษาขนาดเล็ก </a:t>
            </a:r>
            <a:r>
              <a:rPr lang="th-TH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สถานศึกษาที่มีนักเรียนตั้งแต่ </a:t>
            </a:r>
            <a:r>
              <a:rPr lang="en-US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- 120 </a:t>
            </a:r>
            <a:r>
              <a:rPr lang="th-TH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</a:t>
            </a:r>
            <a:r>
              <a:rPr lang="en-US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th-TH" dirty="0" smtClean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รายงานข้อมูลตามแบบฟอร์มอ้างอิง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1.5.2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ให้สำนักงานเขตพื้นที่การศึกษาแนบไฟล์รายงานผลการดำเนินการตามประเด็นข้อ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1-3 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ของโรงเรียนกลุ่มเป้าหมาย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 ในระบบ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</a:t>
            </a:r>
            <a:endParaRPr lang="th-TH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4308"/>
            <a:ext cx="4829072" cy="68336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73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7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เน้นย้ำการดำเนินการตัวชี้วัดที่ 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</a:t>
            </a:r>
            <a:endParaRPr lang="th-TH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ของตัวชี้วัด 1.5.1 (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DLIT) 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ได้แก่ โรงเรียนขนาดใหญ่และขนาดกลางทั้งหมด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15,553 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 (เปลี่ยนแปลงตามจำนวนโรงเรียนขนาดใหญ่และขนาดกลางที่เปิดสอน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กันยายน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2559)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</a:t>
            </a:r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เป้าหมายตัวชี้วัด 1.5.2 (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DLTV</a:t>
            </a:r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ได้แก่ โรงเรียนขนาดเล็ก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15,369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โรงเรียน (เปลี่ยนแปลงตามจำนวนโรงเรียนขาดเล็กที่เปิดสอน ณ วันที่ 30 กันยายน 2559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กรอกข้อมูลในแบบฟอร์มอ้างอิงให้ครบถ้วน และส่งตามรอบระยะเวลาที่เปิดระบบ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อย่าลืม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 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แนบ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ไฟล์รายงานผลการ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ดำเนินการของ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โรงเรียนกลุ่มเป้าหมาย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 ในระบบ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</a:t>
            </a:r>
            <a:endParaRPr lang="th-TH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DISTANCE LEARNING THAI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22102" y="4992668"/>
            <a:ext cx="8821898" cy="18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h-TH" sz="5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: 	</a:t>
            </a:r>
            <a:r>
              <a:rPr lang="en-US" sz="5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51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51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h-TH" sz="5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คำอธิบาย</a:t>
            </a:r>
          </a:p>
          <a:p>
            <a:pPr marL="0" indent="0" algn="thaiDist">
              <a:lnSpc>
                <a:spcPct val="120000"/>
              </a:lnSpc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การวัดความพึงพอใจของผู้รับบริการ เป็นการวัดเพื่อสะท้อนผลการให้บริการในงานบริการตามพระราชบัญญัติการอำนวยความสะดวกในการพิจารณาอนุญาตของทางราชการ พ.ศ. 2558 ของสำนักงานเขตพื้นที่การศึกษาและสถานศึกษาต่อผู้รับบริการของส่วนราชการ และนำผลสำรวจมาเพื่อยกระดับและปรับปรุงคุณภาพการให้บริการให้มีประสิทธิภาพมากขึ้น โดยมีคำอธิบาย ดังนี้ </a:t>
            </a:r>
            <a:endParaRPr lang="en-US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thaiDist" fontAlgn="base">
              <a:lnSpc>
                <a:spcPct val="120000"/>
              </a:lnSpc>
              <a:buNone/>
            </a:pPr>
            <a:r>
              <a:rPr lang="th-TH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3800" dirty="0" smtClean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ผู้รับบริการ </a:t>
            </a:r>
            <a:r>
              <a:rPr lang="th-TH" sz="3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ประชาชนผู้มารับบริการโดยตรงหรือเจ้าหน้าที่ของรัฐ (ที่ไม่ใช่เจ้าหน้าที่ของส่วนราชการผู้ให้บริการ) หรือหน่วยงานทั้งภาครัฐและเอกชนที่มารับบริการจากสำนักงานเขตพื้นที่การศึกษาและสถานศึกษา</a:t>
            </a:r>
            <a:endParaRPr lang="en-US" sz="3800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thaiDist" fontAlgn="base">
              <a:lnSpc>
                <a:spcPct val="120000"/>
              </a:lnSpc>
              <a:buNone/>
            </a:pPr>
            <a:r>
              <a:rPr lang="th-TH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-ประเด็น</a:t>
            </a:r>
            <a:r>
              <a:rPr lang="th-TH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สำคัญที่จะใช้ในการสำรวจ ได้แก่ ด้านเวลา ด้านขั้นตอนการให้บริการ ด้านบุคลากรที่ให้บริการ และด้านสิ่งอำนวยความสะดวก</a:t>
            </a:r>
            <a:endParaRPr lang="en-US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fontAlgn="base">
              <a:lnSpc>
                <a:spcPct val="120000"/>
              </a:lnSpc>
              <a:buNone/>
            </a:pPr>
            <a:r>
              <a:rPr lang="th-TH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3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3800" dirty="0" smtClean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r>
              <a:rPr lang="th-TH" sz="3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เขตพื้นที่การศึกษาและสถานศึกษา ประเมินผลในภาพรวมของทุกกระบวนงานตามพระราชบัญญัติการอำนวยความสะดวกในการพิจารณาอนุญาตของทางราชการ </a:t>
            </a:r>
            <a:r>
              <a:rPr lang="th-TH" sz="3800" dirty="0" smtClean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พ.ศ.</a:t>
            </a:r>
            <a:r>
              <a:rPr lang="en-US" sz="3800" dirty="0" smtClean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2558 </a:t>
            </a:r>
            <a:r>
              <a:rPr lang="th-TH" sz="3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ตามหนังสือประทับตราของกลุ่มพัฒนาระบบบริหาร สำนักงานคณะกรรมการการศึกษาขั้นพื้นฐาน เลขที่ </a:t>
            </a:r>
            <a:r>
              <a:rPr lang="en-US" sz="3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04011/</a:t>
            </a:r>
            <a:r>
              <a:rPr lang="th-TH" sz="3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 116 ลงวันที่ 29 ตุลาคม 2558</a:t>
            </a:r>
          </a:p>
          <a:p>
            <a:pPr marL="0" indent="0">
              <a:buNone/>
            </a:pPr>
            <a:endParaRPr lang="en-US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ตัวชี้วัดที่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ความพึงพอใจของผู้รับบริการ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77" y="6152651"/>
            <a:ext cx="9334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ตัวชี้วัดที่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ความพึงพอใจของผู้รับบริการ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4174" y="1628706"/>
            <a:ext cx="3479239" cy="892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8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1833456" y="1884867"/>
            <a:ext cx="6475413" cy="4911725"/>
            <a:chOff x="204" y="1026"/>
            <a:chExt cx="4079" cy="3094"/>
          </a:xfrm>
        </p:grpSpPr>
        <p:sp>
          <p:nvSpPr>
            <p:cNvPr id="7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157" y="2705"/>
              <a:ext cx="1043" cy="1142"/>
              <a:chOff x="2094" y="2364"/>
              <a:chExt cx="1074" cy="1188"/>
            </a:xfrm>
          </p:grpSpPr>
          <p:sp>
            <p:nvSpPr>
              <p:cNvPr id="42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3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4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5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th-TH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7" name="Text Box 56"/>
              <p:cNvSpPr txBox="1">
                <a:spLocks noChangeArrowheads="1"/>
              </p:cNvSpPr>
              <p:nvPr/>
            </p:nvSpPr>
            <p:spPr bwMode="gray">
              <a:xfrm>
                <a:off x="2283" y="2544"/>
                <a:ext cx="692" cy="6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80</a:t>
                </a:r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5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36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37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8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9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40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41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44" y="2294"/>
                  <a:ext cx="596" cy="4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75</a:t>
                  </a:r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29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0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1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2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3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th-TH" sz="2400">
                  <a:cs typeface="Angsana New" pitchFamily="18" charset="-34"/>
                </a:endParaRPr>
              </a:p>
            </p:txBody>
          </p:sp>
          <p:sp>
            <p:nvSpPr>
              <p:cNvPr id="34" name="Text Box 71"/>
              <p:cNvSpPr txBox="1">
                <a:spLocks noChangeArrowheads="1"/>
              </p:cNvSpPr>
              <p:nvPr/>
            </p:nvSpPr>
            <p:spPr bwMode="gray">
              <a:xfrm>
                <a:off x="962" y="1350"/>
                <a:ext cx="528" cy="4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70</a:t>
                </a:r>
                <a:endPara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Oval 73"/>
            <p:cNvSpPr>
              <a:spLocks noChangeArrowheads="1"/>
            </p:cNvSpPr>
            <p:nvPr/>
          </p:nvSpPr>
          <p:spPr bwMode="gray">
            <a:xfrm>
              <a:off x="1460" y="1569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3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4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5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6" name="Text Box 78"/>
            <p:cNvSpPr txBox="1">
              <a:spLocks noChangeArrowheads="1"/>
            </p:cNvSpPr>
            <p:nvPr/>
          </p:nvSpPr>
          <p:spPr bwMode="gray">
            <a:xfrm>
              <a:off x="1569" y="1239"/>
              <a:ext cx="40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65</a:t>
              </a:r>
              <a:endPara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3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4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5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6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8" name="Text Box 85"/>
              <p:cNvSpPr txBox="1">
                <a:spLocks noChangeArrowheads="1"/>
              </p:cNvSpPr>
              <p:nvPr/>
            </p:nvSpPr>
            <p:spPr bwMode="gray">
              <a:xfrm>
                <a:off x="2263" y="2547"/>
                <a:ext cx="734" cy="6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85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8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4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18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1800" b="1" u="sng" dirty="0">
                  <a:latin typeface="FreesiaUPC" pitchFamily="34" charset="-34"/>
                  <a:cs typeface="FreesiaUPC" pitchFamily="34" charset="-34"/>
                </a:rPr>
                <a:t>1</a:t>
              </a:r>
            </a:p>
          </p:txBody>
        </p:sp>
        <p:sp>
          <p:nvSpPr>
            <p:cNvPr id="19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0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000" b="1" u="sng" dirty="0">
                  <a:latin typeface="FreesiaUPC" pitchFamily="34" charset="-34"/>
                  <a:cs typeface="FreesiaUPC" pitchFamily="34" charset="-34"/>
                </a:rPr>
                <a:t>2</a:t>
              </a:r>
            </a:p>
          </p:txBody>
        </p:sp>
        <p:sp>
          <p:nvSpPr>
            <p:cNvPr id="20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400" b="1" u="sng">
                  <a:latin typeface="FreesiaUPC" pitchFamily="34" charset="-34"/>
                  <a:cs typeface="FreesiaUPC" pitchFamily="34" charset="-34"/>
                </a:rPr>
                <a:t>3</a:t>
              </a:r>
            </a:p>
          </p:txBody>
        </p:sp>
        <p:sp>
          <p:nvSpPr>
            <p:cNvPr id="21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8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800" b="1" u="sng">
                  <a:latin typeface="FreesiaUPC" pitchFamily="34" charset="-34"/>
                  <a:cs typeface="FreesiaUPC" pitchFamily="34" charset="-34"/>
                </a:rPr>
                <a:t>4</a:t>
              </a:r>
            </a:p>
          </p:txBody>
        </p:sp>
        <p:sp>
          <p:nvSpPr>
            <p:cNvPr id="22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32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3200" b="1" u="sng" dirty="0">
                  <a:latin typeface="FreesiaUPC" pitchFamily="34" charset="-34"/>
                  <a:cs typeface="FreesiaUPC" pitchFamily="34" charset="-34"/>
                </a:rPr>
                <a:t>5</a:t>
              </a: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49" y="6165176"/>
            <a:ext cx="9334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50" y="980728"/>
            <a:ext cx="8892480" cy="936104"/>
          </a:xfrm>
        </p:spPr>
        <p:txBody>
          <a:bodyPr>
            <a:noAutofit/>
          </a:bodyPr>
          <a:lstStyle/>
          <a:p>
            <a:pPr algn="l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จัดเก็บข้อมูลความพึงพอใจของ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ผู้รับบริการให้ สพท.ดำเนินการดังนี้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01777"/>
            <a:ext cx="7931224" cy="7780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ตัวชี้วัดที่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ความพึงพอใจของผู้รับบริการ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1844824"/>
            <a:ext cx="8293536" cy="4752528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th-TH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</a:t>
            </a:r>
            <a:r>
              <a:rPr lang="th-TH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เขตพื้นที่การศึกษาและสถานศึกษาจัดเก็บข้อมูลตามแบบ</a:t>
            </a:r>
            <a:r>
              <a:rPr lang="th-TH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แบบสอบถาม</a:t>
            </a:r>
          </a:p>
          <a:p>
            <a:pPr marL="352425"/>
            <a:r>
              <a:rPr lang="th-TH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ความพึง</a:t>
            </a:r>
            <a:r>
              <a:rPr lang="th-TH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พอใจ / ไม่พึงพอใจต่อการให้บริการ ตามแบบฟอร์มอ้างอิง </a:t>
            </a:r>
            <a:r>
              <a:rPr lang="en-US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2.2 </a:t>
            </a:r>
            <a:r>
              <a:rPr lang="th-TH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เก็บจากผู้รับบริการที่มารับบริการตามงานบริการตามพระราชบัญญัติการอำนวยความสะดวกในการพิจารณาอนุญาตของทางราชการ พ.ศ. </a:t>
            </a:r>
            <a:r>
              <a:rPr lang="th-TH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</a:t>
            </a:r>
          </a:p>
          <a:p>
            <a:pPr marL="352425" indent="-352425">
              <a:buAutoNum type="arabicParenR" startAt="2"/>
            </a:pP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แยก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การเก็บข้อมูลในระดับสำนักงานเขตพื้นที่การศึกษา และสถานศึกษา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   กำหนด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กลุ่มตัวอย่างในการเก็บข้อมูล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ดังนี้</a:t>
            </a:r>
          </a:p>
          <a:p>
            <a:pPr marL="352425" indent="-352425"/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2.1) </a:t>
            </a:r>
            <a:r>
              <a:rPr lang="th-TH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ระดับสำนักงานเขตพื้นที่การศึกษา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เก็บข้อมูลจากผู้รับบริการร้อยละ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             </a:t>
            </a:r>
          </a:p>
          <a:p>
            <a:pPr marL="352425" indent="-352425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ของ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จำนวนผู้มารับบริการทั้งหมด (รวมทุกงานบริการ) กรณีไม่ถึง 10 คน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</a:p>
          <a:p>
            <a:pPr marL="352425" indent="-352425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ให้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เก็บข้อมูลผู้รับบริการทุกคน</a:t>
            </a:r>
          </a:p>
          <a:p>
            <a:pPr defTabSz="352425"/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2.2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ระดับสถานศึกษา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เก็บข้อมูลจากผู้รับบริการที่มารับบริการใน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</a:t>
            </a:r>
          </a:p>
          <a:p>
            <a:pPr defTabSz="352425"/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แห่ง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5-10 คน กรณีไม่ถึง 5 คน ให้เก็บข้อมูลผู้รับบริการทุกคน</a:t>
            </a:r>
          </a:p>
          <a:p>
            <a:r>
              <a:rPr lang="th-TH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ให้สำนักงานเขตพื้นที่การศึกษา ดำเนินการสรุปความพึงพอใจของผู้รับบริการ</a:t>
            </a:r>
            <a:r>
              <a:rPr lang="th-TH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</a:t>
            </a:r>
          </a:p>
          <a:p>
            <a:r>
              <a:rPr lang="th-TH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แบบฟอร์ม</a:t>
            </a:r>
            <a:r>
              <a:rPr lang="th-TH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อ้างอิง </a:t>
            </a:r>
            <a:r>
              <a:rPr lang="en-US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2.1 </a:t>
            </a:r>
            <a:r>
              <a:rPr lang="th-TH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และแนบไฟล์มาในระบบ </a:t>
            </a:r>
            <a:r>
              <a:rPr lang="en-US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</a:t>
            </a:r>
            <a:r>
              <a:rPr lang="th-TH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ในรอบ 12 เดือน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41" y="6020802"/>
            <a:ext cx="1131508" cy="90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2066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768" y="0"/>
            <a:ext cx="4531232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60" y="444457"/>
            <a:ext cx="8592413" cy="11430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กรอบการประเมินผลตัวชี้วัดตามคำรับรองการปฏิบัติราชการ </a:t>
            </a:r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2559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474203"/>
              </p:ext>
            </p:extLst>
          </p:nvPr>
        </p:nvGraphicFramePr>
        <p:xfrm>
          <a:off x="323529" y="1770019"/>
          <a:ext cx="8520404" cy="481811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0135"/>
                <a:gridCol w="3805747"/>
                <a:gridCol w="1874522"/>
              </a:tblGrid>
              <a:tr h="1007720"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ประเด็นการประเมินผล</a:t>
                      </a:r>
                      <a:endParaRPr lang="en-US" sz="2400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การปฏิบัติราชการ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 </a:t>
                      </a:r>
                      <a:endParaRPr lang="en-US" sz="2400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82649">
                <a:tc gridSpan="2">
                  <a:txBody>
                    <a:bodyPr/>
                    <a:lstStyle/>
                    <a:p>
                      <a:r>
                        <a:rPr lang="th-TH" sz="2800" b="1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มิติภายใน</a:t>
                      </a:r>
                      <a:endParaRPr lang="en-US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44041">
                <a:tc rowSpan="4"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การประเมินประสิทธิภาพ (15)</a:t>
                      </a:r>
                      <a:endParaRPr lang="en-US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2570" algn="l"/>
                        </a:tabLst>
                      </a:pPr>
                      <a:r>
                        <a:rPr lang="en-US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เบิกจ่ายเงินงบประมาณ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</a:tr>
              <a:tr h="691172">
                <a:tc vMerge="1">
                  <a:txBody>
                    <a:bodyPr/>
                    <a:lstStyle/>
                    <a:p>
                      <a:endParaRPr lang="en-US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2570" algn="l"/>
                        </a:tabLst>
                      </a:pPr>
                      <a:r>
                        <a:rPr lang="en-US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ประหยัดพลังงาน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</a:tr>
              <a:tr h="691172">
                <a:tc vMerge="1">
                  <a:txBody>
                    <a:bodyPr/>
                    <a:lstStyle/>
                    <a:p>
                      <a:endParaRPr lang="en-US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2570" algn="l"/>
                        </a:tabLst>
                      </a:pPr>
                      <a:r>
                        <a:rPr lang="en-US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ประหยัดน้ำ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</a:tr>
              <a:tr h="920357">
                <a:tc vMerge="1">
                  <a:txBody>
                    <a:bodyPr/>
                    <a:lstStyle/>
                    <a:p>
                      <a:endParaRPr lang="en-US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2570" algn="l"/>
                        </a:tabLst>
                      </a:pPr>
                      <a:r>
                        <a:rPr lang="en-US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 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พัฒนาประสิทธิภาพระบบสารสนเทศภาครัฐ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65" y="6044794"/>
            <a:ext cx="924460" cy="84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40972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93" y="0"/>
            <a:ext cx="4426407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 rot="906646">
            <a:off x="482858" y="2142219"/>
            <a:ext cx="82296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9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มิติภายใน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99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116" y="5792528"/>
            <a:ext cx="1397155" cy="111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79712" y="5769072"/>
            <a:ext cx="55707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th-TH" sz="28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itchFamily="18" charset="0"/>
                <a:cs typeface="TH Fah kwang" pitchFamily="2" charset="-34"/>
              </a:rPr>
              <a:t>กลุ่มพัฒนาระบบบริหาร</a:t>
            </a:r>
          </a:p>
          <a:p>
            <a:pPr algn="r"/>
            <a:r>
              <a:rPr lang="th-TH" sz="28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itchFamily="18" charset="0"/>
                <a:cs typeface="TH Fah kwang" pitchFamily="2" charset="-34"/>
              </a:rPr>
              <a:t>สำนักงานคณะกรรมการการศึกษาขั้นพื้นฐาน</a:t>
            </a:r>
            <a:endParaRPr lang="en-US" sz="2800" b="1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lephant" pitchFamily="18" charset="0"/>
              <a:cs typeface="TH Fah kwang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  การเบิกจ่ายเงินงบประมาณ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35695" y="2276872"/>
            <a:ext cx="6840759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3.1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ละความสำเร็จ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</a:p>
          <a:p>
            <a:pPr algn="ctr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เบิกจ่ายเงินงบประมาณรายจ่ายลงทุน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35696" y="4077072"/>
            <a:ext cx="6840759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3.2 </a:t>
            </a:r>
            <a:r>
              <a:rPr lang="th-TH" sz="24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ร้อยละความสำเร็จ</a:t>
            </a:r>
            <a:r>
              <a:rPr lang="th-TH" sz="24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</a:p>
          <a:p>
            <a:pPr algn="ctr"/>
            <a:r>
              <a:rPr lang="th-TH" sz="2400" b="1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การเบิกจ่ายเงินงบประมาณรายจ่ายภาพรวม</a:t>
            </a:r>
            <a:endParaRPr lang="th-TH" sz="2400" b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27584" y="2780928"/>
            <a:ext cx="576064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59307" y="4545124"/>
            <a:ext cx="576064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08" y="5829842"/>
            <a:ext cx="13954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9414" y="1665875"/>
            <a:ext cx="3479239" cy="892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8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1950250" y="1830708"/>
            <a:ext cx="6475413" cy="4911725"/>
            <a:chOff x="204" y="1026"/>
            <a:chExt cx="4079" cy="3094"/>
          </a:xfrm>
        </p:grpSpPr>
        <p:sp>
          <p:nvSpPr>
            <p:cNvPr id="6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157" y="2705"/>
              <a:ext cx="1043" cy="1142"/>
              <a:chOff x="2094" y="2364"/>
              <a:chExt cx="1074" cy="1188"/>
            </a:xfrm>
          </p:grpSpPr>
          <p:sp>
            <p:nvSpPr>
              <p:cNvPr id="41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3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4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th-TH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6" name="Text Box 56"/>
              <p:cNvSpPr txBox="1">
                <a:spLocks noChangeArrowheads="1"/>
              </p:cNvSpPr>
              <p:nvPr/>
            </p:nvSpPr>
            <p:spPr bwMode="gray">
              <a:xfrm>
                <a:off x="2283" y="2544"/>
                <a:ext cx="692" cy="6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84</a:t>
                </a:r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4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35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36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7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8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9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40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44" y="2294"/>
                  <a:ext cx="596" cy="4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81</a:t>
                  </a:r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28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9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0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1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2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th-TH" sz="2400">
                  <a:cs typeface="Angsana New" pitchFamily="18" charset="-34"/>
                </a:endParaRPr>
              </a:p>
            </p:txBody>
          </p:sp>
          <p:sp>
            <p:nvSpPr>
              <p:cNvPr id="33" name="Text Box 71"/>
              <p:cNvSpPr txBox="1">
                <a:spLocks noChangeArrowheads="1"/>
              </p:cNvSpPr>
              <p:nvPr/>
            </p:nvSpPr>
            <p:spPr bwMode="gray">
              <a:xfrm>
                <a:off x="962" y="1350"/>
                <a:ext cx="528" cy="4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78</a:t>
                </a:r>
                <a:endPara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" name="Oval 73"/>
            <p:cNvSpPr>
              <a:spLocks noChangeArrowheads="1"/>
            </p:cNvSpPr>
            <p:nvPr/>
          </p:nvSpPr>
          <p:spPr bwMode="gray">
            <a:xfrm>
              <a:off x="1460" y="1569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3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4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5" name="Text Box 78"/>
            <p:cNvSpPr txBox="1">
              <a:spLocks noChangeArrowheads="1"/>
            </p:cNvSpPr>
            <p:nvPr/>
          </p:nvSpPr>
          <p:spPr bwMode="gray">
            <a:xfrm>
              <a:off x="1569" y="1239"/>
              <a:ext cx="40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75</a:t>
              </a:r>
              <a:endPara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2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3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4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5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6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7" name="Text Box 85"/>
              <p:cNvSpPr txBox="1">
                <a:spLocks noChangeArrowheads="1"/>
              </p:cNvSpPr>
              <p:nvPr/>
            </p:nvSpPr>
            <p:spPr bwMode="gray">
              <a:xfrm>
                <a:off x="2262" y="2547"/>
                <a:ext cx="734" cy="6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87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7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4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18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1800" b="1" u="sng" dirty="0">
                  <a:latin typeface="FreesiaUPC" pitchFamily="34" charset="-34"/>
                  <a:cs typeface="FreesiaUPC" pitchFamily="34" charset="-34"/>
                </a:rPr>
                <a:t>1</a:t>
              </a:r>
            </a:p>
          </p:txBody>
        </p:sp>
        <p:sp>
          <p:nvSpPr>
            <p:cNvPr id="18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0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000" b="1" u="sng" dirty="0">
                  <a:latin typeface="FreesiaUPC" pitchFamily="34" charset="-34"/>
                  <a:cs typeface="FreesiaUPC" pitchFamily="34" charset="-34"/>
                </a:rPr>
                <a:t>2</a:t>
              </a:r>
            </a:p>
          </p:txBody>
        </p:sp>
        <p:sp>
          <p:nvSpPr>
            <p:cNvPr id="19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400" b="1" u="sng">
                  <a:latin typeface="FreesiaUPC" pitchFamily="34" charset="-34"/>
                  <a:cs typeface="FreesiaUPC" pitchFamily="34" charset="-34"/>
                </a:rPr>
                <a:t>3</a:t>
              </a:r>
            </a:p>
          </p:txBody>
        </p:sp>
        <p:sp>
          <p:nvSpPr>
            <p:cNvPr id="20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800" b="1" u="sng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2800" b="1" u="sng">
                  <a:latin typeface="FreesiaUPC" pitchFamily="34" charset="-34"/>
                  <a:cs typeface="FreesiaUPC" pitchFamily="34" charset="-34"/>
                </a:rPr>
                <a:t>4</a:t>
              </a:r>
            </a:p>
          </p:txBody>
        </p:sp>
        <p:sp>
          <p:nvSpPr>
            <p:cNvPr id="21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3200" b="1" u="sng" dirty="0">
                  <a:latin typeface="FreesiaUPC" pitchFamily="34" charset="-34"/>
                  <a:cs typeface="FreesiaUPC" pitchFamily="34" charset="-34"/>
                </a:rPr>
                <a:t>ระดับ </a:t>
              </a:r>
              <a:r>
                <a:rPr lang="en-US" sz="3200" b="1" u="sng" dirty="0">
                  <a:latin typeface="FreesiaUPC" pitchFamily="34" charset="-34"/>
                  <a:cs typeface="FreesiaUPC" pitchFamily="34" charset="-34"/>
                </a:rPr>
                <a:t>5</a:t>
              </a:r>
            </a:p>
          </p:txBody>
        </p:sp>
      </p:grpSp>
      <p:sp>
        <p:nvSpPr>
          <p:cNvPr id="47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3.1 ร้อยละความสำเร็จของการเบิกจ่ายเงินงบประมาณรายจ่ายลงทุน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87" y="6110437"/>
            <a:ext cx="963365" cy="7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ตัวแปรในระบบ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KRS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3.1 ร้อยละความสำเร็จของการเบิกจ่ายเงินงบประมาณรายจ่ายลงทุน</a:t>
            </a:r>
          </a:p>
        </p:txBody>
      </p:sp>
      <p:sp>
        <p:nvSpPr>
          <p:cNvPr id="5" name="มนมุมสี่เหลี่ยมด้านทแยงมุม 7"/>
          <p:cNvSpPr/>
          <p:nvPr/>
        </p:nvSpPr>
        <p:spPr>
          <a:xfrm>
            <a:off x="359532" y="2492896"/>
            <a:ext cx="8424936" cy="3642347"/>
          </a:xfrm>
          <a:prstGeom prst="round2DiagRect">
            <a:avLst/>
          </a:prstGeom>
          <a:solidFill>
            <a:schemeClr val="bg1"/>
          </a:solidFill>
          <a:ln w="47625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7030A0"/>
              </a:buClr>
            </a:pPr>
            <a:r>
              <a:rPr lang="th-TH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เงินงบประมาณลงทุนที่ส่วนราชการ</a:t>
            </a:r>
            <a:r>
              <a:rPr lang="th-TH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เบิกจ่าย </a:t>
            </a:r>
          </a:p>
          <a:p>
            <a:pPr>
              <a:buClr>
                <a:srgbClr val="7030A0"/>
              </a:buClr>
            </a:pPr>
            <a:r>
              <a:rPr lang="th-TH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วงเงินงบประมาณลงทุนที่ส่วนราชการ</a:t>
            </a:r>
            <a:r>
              <a:rPr lang="th-TH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</a:p>
          <a:p>
            <a:pPr>
              <a:buClr>
                <a:srgbClr val="7030A0"/>
              </a:buClr>
            </a:pPr>
            <a:endParaRPr lang="th-TH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7030A0"/>
              </a:buClr>
            </a:pPr>
            <a:r>
              <a:rPr lang="th-TH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800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สพท. รายงานการเบิกจ่ายในระบบ </a:t>
            </a:r>
            <a:r>
              <a:rPr lang="en-US" sz="2800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GFMIS</a:t>
            </a:r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หลังจากนั้น กพร.สพฐ. </a:t>
            </a:r>
            <a:r>
              <a:rPr lang="th-TH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จะดึงคะแนนจากระบบ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lang="th-TH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มาลงในระบบ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</a:t>
            </a:r>
            <a:endParaRPr lang="th-TH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83" y="6098309"/>
            <a:ext cx="963251" cy="77425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มุมมน 9"/>
          <p:cNvSpPr/>
          <p:nvPr/>
        </p:nvSpPr>
        <p:spPr>
          <a:xfrm>
            <a:off x="501014" y="3645024"/>
            <a:ext cx="8107447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งบประมาณรายจ่ายภาพรวมที่ส่วนราชการเบิกจ่าย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ตั้งแต่</a:t>
            </a:r>
            <a:r>
              <a:rPr lang="th-TH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เดือนตุลาคม 255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ถึงเดือนกันยายน 255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วงเงิน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งบประมาณรายจ่ายภาพรวมที่ส่วนราชการได้รับ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1" y="1185998"/>
            <a:ext cx="7809341" cy="2520280"/>
          </a:xfrm>
        </p:spPr>
        <p:txBody>
          <a:bodyPr>
            <a:normAutofit fontScale="47500" lnSpcReduction="20000"/>
          </a:bodyPr>
          <a:lstStyle/>
          <a:p>
            <a:pPr marL="540000" indent="0">
              <a:buClr>
                <a:srgbClr val="FF3399"/>
              </a:buClr>
              <a:buNone/>
            </a:pPr>
            <a:endParaRPr lang="en-US" sz="12800" b="1" dirty="0">
              <a:solidFill>
                <a:srgbClr val="FF0066"/>
              </a:solidFill>
              <a:latin typeface="BrowalliaUPC" pitchFamily="34" charset="-34"/>
              <a:ea typeface="Tahoma" pitchFamily="34" charset="0"/>
              <a:cs typeface="BrowalliaUPC" pitchFamily="34" charset="-34"/>
            </a:endParaRPr>
          </a:p>
          <a:p>
            <a:pPr marL="0" indent="0">
              <a:buNone/>
            </a:pPr>
            <a:r>
              <a:rPr lang="th-TH" sz="6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	:</a:t>
            </a:r>
            <a:r>
              <a:rPr lang="th-TH" sz="6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6600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6600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6600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6600" b="1" dirty="0">
              <a:solidFill>
                <a:srgbClr val="33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6000" b="1" dirty="0">
              <a:solidFill>
                <a:srgbClr val="33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6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สูตรการคำนวณ : </a:t>
            </a:r>
          </a:p>
          <a:p>
            <a:pPr>
              <a:buClr>
                <a:srgbClr val="FF3399"/>
              </a:buClr>
              <a:buFont typeface="Wingdings" pitchFamily="2" charset="2"/>
              <a:buChar char="v"/>
            </a:pP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987838" y="5733190"/>
            <a:ext cx="1241232" cy="119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3"/>
          <p:cNvSpPr txBox="1">
            <a:spLocks noGrp="1"/>
          </p:cNvSpPr>
          <p:nvPr>
            <p:ph type="title"/>
          </p:nvPr>
        </p:nvSpPr>
        <p:spPr>
          <a:xfrm>
            <a:off x="855329" y="404664"/>
            <a:ext cx="7632327" cy="102282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3.2 การเบิกจ่ายเงินงบประมาณรายจ่ายภาพรวม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9836" y="4659829"/>
            <a:ext cx="64087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9922273">
            <a:off x="-116681" y="2693227"/>
            <a:ext cx="9386825" cy="1728192"/>
          </a:xfrm>
          <a:prstGeom prst="rect">
            <a:avLst/>
          </a:prstGeom>
          <a:solidFill>
            <a:srgbClr val="9933FF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สพท.ไม่ต้องดำเนินการตัวชี้วัดนี้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th-TH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การให้</a:t>
            </a:r>
            <a:r>
              <a:rPr lang="th-TH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3.2 การเบิกจ่ายเงินงบประมาณรายจ่ายภาพรวม</a:t>
            </a:r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1619672" y="1809750"/>
            <a:ext cx="6475413" cy="4911725"/>
            <a:chOff x="204" y="1026"/>
            <a:chExt cx="4079" cy="3094"/>
          </a:xfrm>
        </p:grpSpPr>
        <p:sp>
          <p:nvSpPr>
            <p:cNvPr id="6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157" y="2705"/>
              <a:ext cx="1043" cy="1142"/>
              <a:chOff x="2094" y="2364"/>
              <a:chExt cx="1074" cy="1188"/>
            </a:xfrm>
          </p:grpSpPr>
          <p:sp>
            <p:nvSpPr>
              <p:cNvPr id="38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0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1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th-TH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Oval 55"/>
              <p:cNvSpPr>
                <a:spLocks noChangeArrowheads="1"/>
              </p:cNvSpPr>
              <p:nvPr/>
            </p:nvSpPr>
            <p:spPr bwMode="gray">
              <a:xfrm rot="16200000">
                <a:off x="2270" y="2520"/>
                <a:ext cx="702" cy="7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8000" b="1" dirty="0">
                    <a:solidFill>
                      <a:srgbClr val="FF0000"/>
                    </a:solidFill>
                    <a:latin typeface="Browallia New" pitchFamily="34" charset="-34"/>
                    <a:cs typeface="Browallia New" pitchFamily="34" charset="-34"/>
                  </a:rPr>
                  <a:t>94</a:t>
                </a:r>
                <a:endParaRPr lang="th-TH" sz="11500" b="1" dirty="0">
                  <a:solidFill>
                    <a:srgbClr val="FF0000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2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33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34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5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6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37" name="Oval 63"/>
                <p:cNvSpPr>
                  <a:spLocks noChangeArrowheads="1"/>
                </p:cNvSpPr>
                <p:nvPr/>
              </p:nvSpPr>
              <p:spPr bwMode="gray">
                <a:xfrm rot="16200000">
                  <a:off x="821" y="2131"/>
                  <a:ext cx="623" cy="8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r>
                    <a:rPr lang="en-US" sz="6600" b="1" dirty="0">
                      <a:solidFill>
                        <a:srgbClr val="FF0000"/>
                      </a:solidFill>
                      <a:latin typeface="Browallia New" pitchFamily="34" charset="-34"/>
                      <a:cs typeface="Browallia New" pitchFamily="34" charset="-34"/>
                    </a:rPr>
                    <a:t>92</a:t>
                  </a:r>
                  <a:endParaRPr lang="th-TH" sz="4800" b="1" dirty="0">
                    <a:solidFill>
                      <a:srgbClr val="FF0000"/>
                    </a:solidFill>
                    <a:latin typeface="Browallia New" pitchFamily="34" charset="-34"/>
                    <a:cs typeface="Browallia New" pitchFamily="34" charset="-34"/>
                  </a:endParaRPr>
                </a:p>
              </p:txBody>
            </p:sp>
          </p:grp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27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9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0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1" name="Oval 70"/>
              <p:cNvSpPr>
                <a:spLocks noChangeArrowheads="1"/>
              </p:cNvSpPr>
              <p:nvPr/>
            </p:nvSpPr>
            <p:spPr bwMode="gray">
              <a:xfrm rot="16200000">
                <a:off x="952" y="1333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Browallia New" pitchFamily="34" charset="-34"/>
                    <a:cs typeface="Browallia New" pitchFamily="34" charset="-34"/>
                  </a:rPr>
                  <a:t>90</a:t>
                </a:r>
                <a:endParaRPr lang="th-TH" sz="4800" b="1" dirty="0">
                  <a:solidFill>
                    <a:srgbClr val="FF0000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sp>
          <p:nvSpPr>
            <p:cNvPr id="10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3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4" name="Oval 77"/>
            <p:cNvSpPr>
              <a:spLocks noChangeArrowheads="1"/>
            </p:cNvSpPr>
            <p:nvPr/>
          </p:nvSpPr>
          <p:spPr bwMode="gray">
            <a:xfrm rot="16200000">
              <a:off x="1602" y="1219"/>
              <a:ext cx="355" cy="4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en-US" sz="4400" b="1" dirty="0">
                  <a:solidFill>
                    <a:srgbClr val="FF0000"/>
                  </a:solidFill>
                  <a:latin typeface="BrowalliaUPC" pitchFamily="34" charset="-34"/>
                  <a:cs typeface="BrowalliaUPC" pitchFamily="34" charset="-34"/>
                </a:rPr>
                <a:t>88</a:t>
              </a:r>
              <a:endParaRPr lang="th-TH" sz="44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1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2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3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4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5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6" name="Text Box 85"/>
              <p:cNvSpPr txBox="1">
                <a:spLocks noChangeArrowheads="1"/>
              </p:cNvSpPr>
              <p:nvPr/>
            </p:nvSpPr>
            <p:spPr bwMode="gray">
              <a:xfrm>
                <a:off x="2280" y="2450"/>
                <a:ext cx="680" cy="9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600" b="1" dirty="0">
                    <a:solidFill>
                      <a:srgbClr val="FF0000"/>
                    </a:solidFill>
                    <a:latin typeface="Browallia New" pitchFamily="34" charset="-34"/>
                    <a:cs typeface="Browallia New" pitchFamily="34" charset="-34"/>
                  </a:rPr>
                  <a:t>96</a:t>
                </a:r>
                <a:endParaRPr lang="en-US" sz="19900" b="1" dirty="0">
                  <a:solidFill>
                    <a:srgbClr val="FF0000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p:grpSp>
        <p:sp>
          <p:nvSpPr>
            <p:cNvPr id="16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4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1800" b="1" u="sng">
                  <a:cs typeface="FreesiaUPC" pitchFamily="34" charset="-34"/>
                </a:rPr>
                <a:t>ระดับ </a:t>
              </a:r>
              <a:r>
                <a:rPr lang="en-US" sz="1800" b="1" u="sng">
                  <a:cs typeface="FreesiaUPC" pitchFamily="34" charset="-34"/>
                </a:rPr>
                <a:t>1</a:t>
              </a:r>
            </a:p>
          </p:txBody>
        </p:sp>
        <p:sp>
          <p:nvSpPr>
            <p:cNvPr id="17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000" b="1" u="sng" dirty="0">
                  <a:cs typeface="FreesiaUPC" pitchFamily="34" charset="-34"/>
                </a:rPr>
                <a:t>ระดับ </a:t>
              </a:r>
              <a:r>
                <a:rPr lang="en-US" sz="2000" b="1" u="sng" dirty="0">
                  <a:cs typeface="FreesiaUPC" pitchFamily="34" charset="-34"/>
                </a:rPr>
                <a:t>2</a:t>
              </a:r>
            </a:p>
          </p:txBody>
        </p:sp>
        <p:sp>
          <p:nvSpPr>
            <p:cNvPr id="18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5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 u="sng">
                  <a:cs typeface="FreesiaUPC" pitchFamily="34" charset="-34"/>
                </a:rPr>
                <a:t>ระดับ </a:t>
              </a:r>
              <a:r>
                <a:rPr lang="en-US" sz="2400" b="1" u="sng">
                  <a:cs typeface="FreesiaUPC" pitchFamily="34" charset="-34"/>
                </a:rPr>
                <a:t>3</a:t>
              </a:r>
            </a:p>
          </p:txBody>
        </p:sp>
        <p:sp>
          <p:nvSpPr>
            <p:cNvPr id="19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b="1" u="sng">
                  <a:cs typeface="FreesiaUPC" pitchFamily="34" charset="-34"/>
                </a:rPr>
                <a:t>ระดับ </a:t>
              </a:r>
              <a:r>
                <a:rPr lang="en-US" b="1" u="sng">
                  <a:cs typeface="FreesiaUPC" pitchFamily="34" charset="-34"/>
                </a:rPr>
                <a:t>4</a:t>
              </a:r>
            </a:p>
          </p:txBody>
        </p:sp>
        <p:sp>
          <p:nvSpPr>
            <p:cNvPr id="20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3200" b="1" u="sng">
                  <a:cs typeface="FreesiaUPC" pitchFamily="34" charset="-34"/>
                </a:rPr>
                <a:t>ระดับ </a:t>
              </a:r>
              <a:r>
                <a:rPr lang="en-US" sz="3200" b="1" u="sng">
                  <a:cs typeface="FreesiaUPC" pitchFamily="34" charset="-34"/>
                </a:rPr>
                <a:t>5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75" y="5801954"/>
            <a:ext cx="108667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 rot="19922273">
            <a:off x="-116681" y="2693227"/>
            <a:ext cx="9386825" cy="1728192"/>
          </a:xfrm>
          <a:prstGeom prst="rect">
            <a:avLst/>
          </a:prstGeom>
          <a:solidFill>
            <a:srgbClr val="9933FF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สพท.ไม่ต้องดำเนินการตัวชี้วัดนี้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</a:t>
            </a:r>
            <a:r>
              <a:rPr lang="en-US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b="1" dirty="0">
              <a:solidFill>
                <a:srgbClr val="33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ความสำเร็จของการดำเนินงานตามมาตรการประหยัดพลังงาน</a:t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s://encrypted-tbn3.gstatic.com/images?q=tbn:ANd9GcRfAU2VREFPguuOanVA4_-0h9PWslUlCJvEcnMf5x8mj_u-DC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11" y="3915987"/>
            <a:ext cx="1619243" cy="16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4192263"/>
            <a:ext cx="128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ไฟฟ้า</a:t>
            </a:r>
            <a:endParaRPr lang="th-TH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http://photos.gograph.com/thumbs/CSP/CSP731/k7316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24170"/>
            <a:ext cx="1443951" cy="18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4221096"/>
            <a:ext cx="124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</a:t>
            </a:r>
            <a:endParaRPr lang="th-TH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6243" y="3553347"/>
            <a:ext cx="6681936" cy="2074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ight Arrow 9"/>
          <p:cNvSpPr/>
          <p:nvPr/>
        </p:nvSpPr>
        <p:spPr>
          <a:xfrm>
            <a:off x="836022" y="2277194"/>
            <a:ext cx="561256" cy="4973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965" y="5810820"/>
            <a:ext cx="13954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9272852"/>
              </p:ext>
            </p:extLst>
          </p:nvPr>
        </p:nvGraphicFramePr>
        <p:xfrm>
          <a:off x="251520" y="3833953"/>
          <a:ext cx="856895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67718869"/>
              </p:ext>
            </p:extLst>
          </p:nvPr>
        </p:nvGraphicFramePr>
        <p:xfrm>
          <a:off x="107504" y="2394786"/>
          <a:ext cx="8856984" cy="158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le 3"/>
          <p:cNvSpPr txBox="1">
            <a:spLocks noGrp="1"/>
          </p:cNvSpPr>
          <p:nvPr>
            <p:ph type="title"/>
          </p:nvPr>
        </p:nvSpPr>
        <p:spPr>
          <a:xfrm>
            <a:off x="914400" y="188912"/>
            <a:ext cx="7618040" cy="10078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ความสำเร็จของการดำเนินงานตามมาตรการประหยัดพลังงาน</a:t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589853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03" y="5923154"/>
            <a:ext cx="1227242" cy="9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1440343"/>
            <a:ext cx="8568952" cy="5266152"/>
          </a:xfrm>
          <a:prstGeom prst="roundRect">
            <a:avLst/>
          </a:prstGeom>
          <a:noFill/>
          <a:ln w="508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563267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3399"/>
              </a:buClr>
              <a:buFont typeface="Wingdings" pitchFamily="2" charset="2"/>
              <a:buChar char="Ø"/>
            </a:pPr>
            <a:r>
              <a:rPr lang="th-TH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ระดับความสำเร็จของการดำเนินงานตามมาตรการประหยัด</a:t>
            </a:r>
            <a:r>
              <a:rPr lang="th-TH" sz="3200" b="1" dirty="0" smtClean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พลังงาน</a:t>
            </a:r>
            <a:r>
              <a:rPr lang="en-US" sz="3200" b="1" dirty="0" smtClean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 </a:t>
            </a:r>
            <a:r>
              <a:rPr lang="th-TH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(</a:t>
            </a:r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ดำเนินการ</a:t>
            </a:r>
            <a:r>
              <a:rPr lang="th-TH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กรอก </a:t>
            </a:r>
            <a:r>
              <a: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1</a:t>
            </a:r>
            <a:r>
              <a:rPr lang="en-US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/ </a:t>
            </a:r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ไม่ดำเนินการ </a:t>
            </a:r>
            <a:r>
              <a:rPr lang="th-TH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กรอก </a:t>
            </a:r>
            <a:r>
              <a: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0</a:t>
            </a:r>
            <a:r>
              <a:rPr lang="th-TH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)</a:t>
            </a:r>
            <a:r>
              <a:rPr lang="en-US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</a:t>
            </a:r>
            <a:endParaRPr lang="th-TH" sz="3200" b="1" dirty="0" smtClean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pPr marL="571500" indent="-571500">
              <a:buClr>
                <a:srgbClr val="FF3399"/>
              </a:buClr>
              <a:buFont typeface="Wingdings" pitchFamily="2" charset="2"/>
              <a:buChar char="Ø"/>
            </a:pPr>
            <a:r>
              <a:rPr lang="th-TH" sz="3200" b="1" dirty="0" smtClean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หาก</a:t>
            </a:r>
            <a:r>
              <a:rPr lang="th-TH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ดำเนินการต้อง </a:t>
            </a:r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แนบไฟล์ </a:t>
            </a:r>
            <a:r>
              <a:rPr lang="th-TH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ภาพ</a:t>
            </a:r>
            <a:r>
              <a:rPr lang="th-TH" sz="3200" b="1" u="sng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หน้าจอที่รายงานผ่าน </a:t>
            </a:r>
            <a:r>
              <a:rPr lang="en-US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website</a:t>
            </a:r>
            <a:r>
              <a:rPr lang="th-TH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ที่ </a:t>
            </a:r>
            <a:r>
              <a: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www.e-report.energy.go.th</a:t>
            </a:r>
            <a:r>
              <a:rPr lang="th-TH" sz="3200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</a:t>
            </a:r>
            <a:r>
              <a:rPr lang="th-TH" sz="3200" b="1" u="sng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อย่างครบถ้วน</a:t>
            </a:r>
            <a:endParaRPr lang="th-TH" sz="3200" b="1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407341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3399"/>
              </a:buClr>
              <a:buFont typeface="Wingdings" pitchFamily="2" charset="2"/>
              <a:buChar char="Ø"/>
            </a:pPr>
            <a:endParaRPr lang="th-TH" sz="3200" b="1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15776"/>
              </p:ext>
            </p:extLst>
          </p:nvPr>
        </p:nvGraphicFramePr>
        <p:xfrm>
          <a:off x="914400" y="3917951"/>
          <a:ext cx="7455218" cy="2255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455218"/>
              </a:tblGrid>
              <a:tr h="0">
                <a:tc>
                  <a:txBody>
                    <a:bodyPr/>
                    <a:lstStyle/>
                    <a:p>
                      <a:pPr marL="285750" indent="-285750" algn="thaiDist">
                        <a:buFont typeface="Wingdings" panose="05000000000000000000" pitchFamily="2" charset="2"/>
                        <a:buChar char="Ø"/>
                      </a:pPr>
                      <a:r>
                        <a:rPr lang="th-TH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th-TH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มีการติดตามและรายงานผลการดำเนินการตามมาตรการประหยัด</a:t>
                      </a:r>
                      <a:r>
                        <a:rPr lang="th-TH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พลังงานของ</a:t>
                      </a:r>
                      <a:r>
                        <a:rPr lang="th-TH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ปีงบประมาณ 2559 </a:t>
                      </a:r>
                      <a:r>
                        <a:rPr lang="th-TH" sz="2400" b="1" u="sng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 6 เดือน </a:t>
                      </a:r>
                      <a:r>
                        <a:rPr lang="th-TH" sz="2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(ตุลาคม 2558 - มีนาคม 2559) ตามรูปแบบที่ สนพ. </a:t>
                      </a:r>
                      <a:r>
                        <a:rPr lang="th-TH" sz="2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</a:t>
                      </a:r>
                    </a:p>
                    <a:p>
                      <a:pPr marL="285750" indent="-285750" algn="thaiDist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th-TH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มีการติดตามและรายงานผลการดำเนินการตามมาตรการประหยัดพลังงานของปีงบประมาณ 2559 </a:t>
                      </a:r>
                      <a:r>
                        <a:rPr lang="th-TH" sz="2400" b="1" i="0" u="sng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 12 เดือน </a:t>
                      </a:r>
                      <a:r>
                        <a:rPr lang="th-TH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(เมษายน 2559 - กันยายน 2559) ตามรูปแบบที่ สนพ. กำหนด (แนบไฟล์ </a:t>
                      </a:r>
                      <a:r>
                        <a:rPr lang="en-US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capture </a:t>
                      </a:r>
                      <a:r>
                        <a:rPr lang="th-TH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หน้าจอรายงาน </a:t>
                      </a:r>
                      <a:r>
                        <a:rPr lang="en-US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e-energy </a:t>
                      </a:r>
                      <a:r>
                        <a:rPr lang="th-TH" sz="2000" b="0" i="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ที่นี่)</a:t>
                      </a:r>
                      <a:endParaRPr lang="th-TH" sz="20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914400" y="188912"/>
            <a:ext cx="7618040" cy="10078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ตัวแปรในระบบ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KRS </a:t>
            </a: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(ตัวชี้วัดที่ 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32" y="6047414"/>
            <a:ext cx="1072751" cy="86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05664" cy="1143000"/>
          </a:xfrm>
          <a:prstGeom prst="flowChartAlternate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กรอบการประเมินผลตัวชี้วัดตามคำรับรองการปฏิบัติราชการ </a:t>
            </a:r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2559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582643"/>
              </p:ext>
            </p:extLst>
          </p:nvPr>
        </p:nvGraphicFramePr>
        <p:xfrm>
          <a:off x="251520" y="2268913"/>
          <a:ext cx="8733656" cy="39112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11219"/>
                <a:gridCol w="4130254"/>
                <a:gridCol w="1692183"/>
              </a:tblGrid>
              <a:tr h="1261905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ประเด็นการประเมินผล</a:t>
                      </a:r>
                      <a:endParaRPr lang="en-US" sz="2400" b="1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การปฏิบัติราชการ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 </a:t>
                      </a:r>
                      <a:endParaRPr lang="en-US" sz="2400" b="1" kern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400" b="1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49127">
                <a:tc gridSpan="2">
                  <a:txBody>
                    <a:bodyPr/>
                    <a:lstStyle/>
                    <a:p>
                      <a:r>
                        <a:rPr lang="th-TH" sz="2800" b="1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มิติภายใน</a:t>
                      </a:r>
                      <a:endParaRPr lang="en-US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825272">
                <a:tc rowSpan="2">
                  <a:txBody>
                    <a:bodyPr/>
                    <a:lstStyle/>
                    <a:p>
                      <a:r>
                        <a:rPr lang="th-TH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การพัฒนาองค์การ</a:t>
                      </a:r>
                      <a:r>
                        <a:rPr lang="en-US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r>
                        <a:rPr lang="en-US" sz="24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2570" algn="l"/>
                        </a:tabLst>
                      </a:pPr>
                      <a:r>
                        <a:rPr lang="en-US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 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สมรรถนะองค์การ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</a:tr>
              <a:tr h="1174947">
                <a:tc vMerge="1">
                  <a:txBody>
                    <a:bodyPr/>
                    <a:lstStyle/>
                    <a:p>
                      <a:endParaRPr lang="en-US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2570" algn="l"/>
                        </a:tabLst>
                      </a:pPr>
                      <a:r>
                        <a:rPr lang="en-US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 </a:t>
                      </a:r>
                      <a:r>
                        <a:rPr lang="th-TH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คุณธรรมและความโปร่งใสในการดำเนินงานของหน่วยงาน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7305" marR="27305" marT="9525" marB="0"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6156148"/>
            <a:ext cx="812885" cy="7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266" y="1593829"/>
            <a:ext cx="5854998" cy="971075"/>
          </a:xfrm>
        </p:spPr>
        <p:txBody>
          <a:bodyPr>
            <a:noAutofit/>
          </a:bodyPr>
          <a:lstStyle/>
          <a:p>
            <a:pPr marL="504000" indent="0">
              <a:buClr>
                <a:srgbClr val="FF3399"/>
              </a:buClr>
              <a:buNone/>
            </a:pPr>
            <a:r>
              <a:rPr lang="th-TH" sz="800" dirty="0"/>
              <a:t/>
            </a:r>
            <a:br>
              <a:rPr lang="th-TH" sz="800" dirty="0"/>
            </a:b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b="1" dirty="0">
              <a:solidFill>
                <a:srgbClr val="33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4000" indent="0">
              <a:buClr>
                <a:srgbClr val="FF3399"/>
              </a:buClr>
              <a:buNone/>
            </a:pPr>
            <a:endParaRPr lang="th-TH" sz="3600" b="1" dirty="0">
              <a:solidFill>
                <a:srgbClr val="FF0000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pic>
        <p:nvPicPr>
          <p:cNvPr id="9" name="Picture 8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8151165" y="5875192"/>
            <a:ext cx="1097217" cy="105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ight Arrow 1"/>
          <p:cNvSpPr/>
          <p:nvPr/>
        </p:nvSpPr>
        <p:spPr>
          <a:xfrm>
            <a:off x="847017" y="1809305"/>
            <a:ext cx="624789" cy="46756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39552" y="2492896"/>
            <a:ext cx="79928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0" u="sng" dirty="0" smtClean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คำอธิบาย</a:t>
            </a:r>
          </a:p>
          <a:p>
            <a:r>
              <a:rPr lang="th-TH" sz="2000" i="0" dirty="0" smtClean="0"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เป็นการดำเนินการตามมติของคณะรัฐมนตรี เมื่อวันที่ 28 กรกฎาคม 2558 เรื่อง แนวทางประหยัดน้ำในหน่วยงานภาครัฐ ที่ขอความร่วมมือให้หน่วยงานในภาครัฐ ลดการใช้น้ำอย่างน้อยร้อยละ 10 เมื่อเทียบกับปริมาณการใช้น้ำของปีงบประมาณ พ.ศ. 2557 และให้ส่วนราชการรายงานผลการดำเนินงานตามแผนปฏิบัติการประหยัดน้ำเป็นรายเดือนให้กับกรมทรัพยากรน้ำ</a:t>
            </a:r>
            <a:endParaRPr lang="th-TH" sz="2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1. ปริมาณน้ำที่ใช้ หมายถึง ปริมาณน้ำที่ใช้ผ่านมาตรวัดน้ำ การประปานครหลวง การประปาส่วนภูมิภาค และปริมาณน้ำที่ใช้จากระบบอื่นๆ ที่มาตรวัดน้ำ</a:t>
            </a:r>
          </a:p>
          <a:p>
            <a:r>
              <a:rPr lang="th-TH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ข้อมูลพื้นฐาน หมายถึง ข้อมูลการใช้น้ำปี </a:t>
            </a:r>
            <a:r>
              <a:rPr lang="en-US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 </a:t>
            </a:r>
            <a:r>
              <a:rPr lang="th-TH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รายเดือน ตั้งแต่ตุลาคม </a:t>
            </a:r>
            <a:r>
              <a:rPr lang="en-US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2556 </a:t>
            </a:r>
            <a:r>
              <a:rPr lang="th-TH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ถึงกันยายน </a:t>
            </a:r>
            <a:r>
              <a:rPr lang="en-US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 </a:t>
            </a:r>
            <a:r>
              <a:rPr lang="th-TH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โดยให้หน่วยงานผู้รายงานตัวชี้วัดเป็น       ผู้รับรองข้อมูล</a:t>
            </a:r>
            <a:endParaRPr lang="th-TH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914400" y="188912"/>
            <a:ext cx="7618040" cy="11518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ความสำเร็จของการดำเนินงานตามมาตรการประหยัดน้ำ</a:t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ความสำเร็จของการดำเนินงานตามมาตรการประหยัดน้ำ</a:t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01072"/>
              </p:ext>
            </p:extLst>
          </p:nvPr>
        </p:nvGraphicFramePr>
        <p:xfrm>
          <a:off x="611560" y="2204864"/>
          <a:ext cx="8064896" cy="4333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/>
                <a:gridCol w="6696744"/>
              </a:tblGrid>
              <a:tr h="69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มีการแต่งตั้งคณะทำงานปฏิบัติการประหยัดน้ำ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จัดทำแผนปฏิบัติการประหยัดน้ำตามแนวทางของคณะกรรมการทรัพยากรน้ำแห่งชาติและได้รับความเห็นนชอบจากหัวหน้าส่วนราชการ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รายงานผลการดำเนินงานตามแผนปฏิบัติการประหยัดน้ำเป็นรายเดือนให้กับกรมทรัพยากรน้ำภายในระยะเวลาที่กำหนด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สามารถลดปริมาณการใช้น้ำน้อยลงเทียบกับปริมาณการใช้น้ำในปีงบประมาณ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พ.ศ. 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 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สามารถลดปริมาณการใช้น้ำน้อยลงเทียบกับปริมาณการใช้น้ำในปีงบประมาณ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พ.ศ. 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 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61" y="6135396"/>
            <a:ext cx="963365" cy="77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images4.moneysavingexpert.com/images/cheap-mobile-tips-fre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55" y="2609384"/>
            <a:ext cx="1531134" cy="10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s4.moneysavingexpert.com/images/cheap-mobile-tips-fre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61816"/>
            <a:ext cx="1531134" cy="10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4.moneysavingexpert.com/images/cheap-mobile-tips-fre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97" y="4223755"/>
            <a:ext cx="1531134" cy="10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655"/>
            <a:ext cx="4258816" cy="7920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000" b="1" spc="50" dirty="0" smtClean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3100" b="1" spc="50" dirty="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</a:t>
            </a:r>
            <a:r>
              <a:rPr lang="th-TH" sz="3100" b="1" spc="50" dirty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ทางการ</a:t>
            </a:r>
            <a:r>
              <a:rPr lang="th-TH" sz="3100" b="1" spc="50" dirty="0" smtClean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</a:t>
            </a:r>
            <a:endParaRPr lang="en-US" sz="3100" b="1" spc="50" dirty="0" smtClean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800" b="1" spc="50" dirty="0" smtClean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800" b="1" spc="50" dirty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ความสำเร็จของการดำเนินงานตามมาตรการประหยัดน้ำ</a:t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1798582"/>
            <a:ext cx="8424936" cy="4798770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indent="-444500"/>
            <a:r>
              <a:rPr lang="th-TH" sz="21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สำนักงานเขตพื้นที่การศึกษา</a:t>
            </a: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รวบรวมข้อมูลปริมาณการใช้น้ำตั้งแต่เดือนตุลาคม พ.ศ. 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 marL="444500" indent="-444500"/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2557 </a:t>
            </a: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เพื่อนำมาเปรียบเทียบกับเดือนเดียวกันของปี 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pPr marL="444500" indent="-444500"/>
            <a:r>
              <a:rPr lang="en-US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</a:t>
            </a: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 จากมาตรวัดน้ำแสดงปริมาณการใช้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444500" indent="-444500"/>
            <a:r>
              <a:rPr lang="en-US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ประจำเดือน</a:t>
            </a: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จากหน่วยงานบริการ น้ำประปา เช่น 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endParaRPr lang="en-US" sz="21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4500" indent="-444500"/>
            <a:r>
              <a:rPr lang="en-US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ประปา</a:t>
            </a: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นครหลวง การประปาส่วนภูมิภาค ประปาท้องถิ่น 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444500" indent="-444500"/>
            <a:r>
              <a:rPr lang="en-US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ประปาอื่น ๆ</a:t>
            </a:r>
            <a:b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100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แจ้งให้สถานศึกษาทราบเพื่อดำเนินการในรูปแบบเดียวกัน</a:t>
            </a:r>
            <a:br>
              <a:rPr lang="th-TH" sz="2100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กรอกข้อมูลปริมาณการใช้น้ำเป็นรายเดือนลงใน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444500" indent="-444500">
              <a:tabLst>
                <a:tab pos="809625" algn="l"/>
              </a:tabLst>
            </a:pPr>
            <a:r>
              <a:rPr lang="en-US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อ้างอิง </a:t>
            </a:r>
            <a:r>
              <a:rPr lang="en-US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5.2 (</a:t>
            </a: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สำหรับสำนักงานเขตพื้นที่การศึกษา</a:t>
            </a:r>
            <a:r>
              <a:rPr lang="th-TH" sz="2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44500" indent="-444500">
              <a:tabLst>
                <a:tab pos="809625" algn="l"/>
              </a:tabLst>
            </a:pPr>
            <a:r>
              <a:rPr lang="th-TH" sz="2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สรุปข้อมูลรอบ 6 และ 12 เดือนลงในแบบฟอร์มอ้างอิง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  	5.1 </a:t>
            </a: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และแนบไฟล์ในระบบ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</a:t>
            </a: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ภายในระยะเวลาการ	 	รายงานรอบ 12 เดือน</a:t>
            </a:r>
            <a:endParaRPr lang="th-TH" sz="2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36" y="5975406"/>
            <a:ext cx="1162479" cy="93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38"/>
            <a:ext cx="5050904" cy="604663"/>
          </a:xfrm>
        </p:spPr>
        <p:txBody>
          <a:bodyPr/>
          <a:lstStyle/>
          <a:p>
            <a:pPr marL="0" indent="0">
              <a:buNone/>
            </a:pPr>
            <a:r>
              <a:rPr lang="th-TH" sz="2800" b="1" spc="50" dirty="0">
                <a:ln w="11430"/>
                <a:solidFill>
                  <a:srgbClr val="00437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แนวทางการดำเนินการ</a:t>
            </a:r>
            <a:endParaRPr lang="en-US" sz="2800" b="1" spc="50" dirty="0">
              <a:ln w="11430"/>
              <a:solidFill>
                <a:srgbClr val="00437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ความสำเร็จของการดำเนินงานตามมาตรการประหยัดน้ำ</a:t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2079501"/>
            <a:ext cx="8568952" cy="4661867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indent="-444500"/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8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8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</a:t>
            </a:r>
            <a:br>
              <a:rPr lang="th-TH" sz="28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รวบรวมข้อมูลปริมาณการใช้น้ำตั้งแต่เดือนตุลาคม พ.ศ. 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4500" indent="-444500"/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2557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เพื่อนำมาเปรียบเทียบกับเดือนเดียวกันของปี 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4500" indent="-444500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 จากมาตรวัดน้ำแสดงปริมาณการใช้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4500" indent="-444500"/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ประจำเดือน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จากหน่วยงานบริการ น้ำประปา เช่น 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4500" indent="-444500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การประปา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นครหลวง การประปาส่วนภูมิภาค ประปาท้องถิ่น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</a:p>
          <a:p>
            <a:pPr marL="444500" indent="-444500"/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ประปาอื่น ๆ</a:t>
            </a:r>
            <a:b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กรอกข้อมูลปริมาณการใช้น้ำเป็นรายเดือนลงใน</a:t>
            </a:r>
            <a:r>
              <a:rPr lang="th-TH" sz="24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</a:t>
            </a:r>
            <a:r>
              <a:rPr lang="en-US" sz="24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444500" indent="-444500"/>
            <a:r>
              <a:rPr lang="en-US" sz="2400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24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อ้างอิง </a:t>
            </a:r>
            <a:r>
              <a:rPr lang="en-US" sz="2400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5.3 (</a:t>
            </a:r>
            <a:r>
              <a:rPr lang="th-TH" sz="2400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สำหรับสถานศึกษา)</a:t>
            </a:r>
          </a:p>
          <a:p>
            <a:pPr marL="444500" indent="-444500"/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3. จัดส่งให้ สพท. ตามรอบระยะเวลาที่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กำหนดเพื่อดำเนินการ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4500" indent="-444500"/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รวบรวม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ข้อมูลในภาพรวมของทุกสถานศึกษาและ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444500" indent="-444500"/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สพฐ. ผ่านระบบ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71" y="5971314"/>
            <a:ext cx="87983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61" y="0"/>
            <a:ext cx="4827818" cy="6728604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79" y="5814537"/>
            <a:ext cx="139541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55" y="0"/>
            <a:ext cx="492066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2066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44208" y="260648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982180" y="5741115"/>
            <a:ext cx="1240442" cy="119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ight Arrow 1"/>
          <p:cNvSpPr/>
          <p:nvPr/>
        </p:nvSpPr>
        <p:spPr>
          <a:xfrm>
            <a:off x="1422112" y="3605670"/>
            <a:ext cx="831825" cy="654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3"/>
          <p:cNvSpPr txBox="1">
            <a:spLocks noGrp="1"/>
          </p:cNvSpPr>
          <p:nvPr>
            <p:ph type="title"/>
          </p:nvPr>
        </p:nvSpPr>
        <p:spPr>
          <a:xfrm>
            <a:off x="780984" y="457444"/>
            <a:ext cx="7821417" cy="14212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พัฒนาประสิทธิภาพระบบสารสนเทศภาครัฐ</a:t>
            </a:r>
            <a:b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58216" y="3571393"/>
            <a:ext cx="5698976" cy="820688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5</a:t>
            </a:r>
            <a:endParaRPr lang="en-US" b="1" dirty="0" smtClean="0">
              <a:solidFill>
                <a:srgbClr val="33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9881940">
            <a:off x="-97005" y="3173956"/>
            <a:ext cx="9505056" cy="123320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อยู่ระหว่างรอเกณฑ์การให้คะแนนจากสำนักงาน </a:t>
            </a:r>
            <a:r>
              <a:rPr lang="th-TH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ก.พ.ร</a:t>
            </a:r>
            <a: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6635080" cy="1180728"/>
          </a:xfrm>
        </p:spPr>
        <p:txBody>
          <a:bodyPr/>
          <a:lstStyle/>
          <a:p>
            <a:pPr marL="0" indent="0">
              <a:buNone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   : 	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24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400" dirty="0">
              <a:solidFill>
                <a:srgbClr val="CC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11560" y="332656"/>
            <a:ext cx="8229600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การพัฒนาสมรรถนะองค์การ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27389"/>
              </p:ext>
            </p:extLst>
          </p:nvPr>
        </p:nvGraphicFramePr>
        <p:xfrm>
          <a:off x="323528" y="2348880"/>
          <a:ext cx="8640960" cy="4104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8564"/>
                <a:gridCol w="7352396"/>
              </a:tblGrid>
              <a:tr h="681214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เกณฑ์การให้คะแนน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812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ไม่จัดส่งแบบฟอร์มอ้างอิง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 7 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ผ่านระบบ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855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จัดส่งแบบฟอร์มอ้างอิง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 7 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ผ่านระบบ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 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ภายหลัง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ระยะเวลาการรายงานรอบ 12 เดือน แต่ประเด็นคำตอบไม่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ครบถ้วนและทันสมัย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855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จัดส่งแบบฟอร์มอ้างอิง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 7 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ผ่านระบบ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 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ภายหลัง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ระยะเวลาการรายงานรอบ 12 เดือน 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ประเด็นคำตอบมีความ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ครบถ้วนและทันสมัย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855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จัดส่งแบบฟอร์มอ้างอิง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 7 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ผ่านระบบ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 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ระยะเวลาการรายงานรอบ 12 เดือน แต่ประเด็นคำตอบไม่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ครบถ้วนและทันสมัย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855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จัดส่งแบบฟอร์มอ้างอิง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 7 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ผ่านระบบ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KRS 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ระยะเวลาการรายงานรอบ 12 เดือน 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</a:t>
                      </a:r>
                      <a:r>
                        <a:rPr lang="th-TH" sz="1800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ประเด็นคำตอบมีความ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ครบถ้วนและทันสมัย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90" y="6164389"/>
            <a:ext cx="916837" cy="73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24000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การพัฒนาสมรรถนะองค์การ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560" y="2564904"/>
            <a:ext cx="8064896" cy="3312368"/>
          </a:xfrm>
          <a:prstGeom prst="roundRect">
            <a:avLst/>
          </a:prstGeom>
          <a:noFill/>
          <a:ln w="28575">
            <a:solidFill>
              <a:srgbClr val="D1CE5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จัดทำข้อมูลแบบฟอร์มอ้างอิง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7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ผ่านระบบ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 </a:t>
            </a:r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สพป./สพม. ต้องจัดทำข้อมูลให้ครบถ้วน ถูกต้อง และทันสมัยเป็นปัจจุบันโดยอ้างอิงจากผลการดำเนินการของปีงบประมาณ พ.ศ. 2558 - 2559</a:t>
            </a:r>
            <a:b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จัดส่งแบบฟอร์มอ้างอิง 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7 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ผ่านระบบรายงานผลตัวชี้วัดตามคำรับรองการปฏิบัติราชการ (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KRS : KPI Report System) </a:t>
            </a:r>
            <a:r>
              <a:rPr lang="th-TH" sz="2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ภายในระยะเวลาการรายงานรอบ 12 เดือน</a:t>
            </a:r>
            <a:r>
              <a:rPr lang="th-TH" b="1" u="sng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b="1" u="sng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b="1" u="sng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17" y="5877272"/>
            <a:ext cx="1292810" cy="103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4901184" cy="689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416" y="-38100"/>
            <a:ext cx="4901184" cy="6896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23153"/>
            <a:ext cx="7189705" cy="429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07" y="5531346"/>
            <a:ext cx="1554411" cy="141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1201" y="5661248"/>
            <a:ext cx="55707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th-TH" sz="28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itchFamily="18" charset="0"/>
                <a:cs typeface="TH Fah kwang" pitchFamily="2" charset="-34"/>
              </a:rPr>
              <a:t>กลุ่มพัฒนาระบบบริหาร</a:t>
            </a:r>
          </a:p>
          <a:p>
            <a:pPr algn="r"/>
            <a:r>
              <a:rPr lang="th-TH" sz="28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itchFamily="18" charset="0"/>
                <a:cs typeface="TH Fah kwang" pitchFamily="2" charset="-34"/>
              </a:rPr>
              <a:t>สำนักงานคณะกรรมการการศึกษาขั้นพื้นฐาน</a:t>
            </a:r>
            <a:endParaRPr lang="en-US" sz="2800" b="1" dirty="0">
              <a:ln w="1905"/>
              <a:solidFill>
                <a:srgbClr val="99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lephant" pitchFamily="18" charset="0"/>
              <a:cs typeface="TH Fah kwang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902201" cy="6832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0"/>
            <a:ext cx="4902200" cy="6832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56874" cy="676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1" y="103837"/>
            <a:ext cx="4826000" cy="67260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421" y="3645024"/>
            <a:ext cx="4762872" cy="1540768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น้ำหนัก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5</a:t>
            </a:r>
            <a:endParaRPr lang="en-US" b="1" dirty="0">
              <a:solidFill>
                <a:srgbClr val="33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611560" y="1556792"/>
            <a:ext cx="8208912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400" lvl="0"/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8 </a:t>
            </a: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ระดับคุณธรรมและความโปร่งใสในการดำเนินงานของ</a:t>
            </a:r>
            <a:r>
              <a:rPr lang="th-TH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03101" y="3630826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14" y="5787959"/>
            <a:ext cx="139541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19922273">
            <a:off x="-116681" y="2693227"/>
            <a:ext cx="9386825" cy="1728192"/>
          </a:xfrm>
          <a:prstGeom prst="rect">
            <a:avLst/>
          </a:prstGeom>
          <a:solidFill>
            <a:srgbClr val="9933FF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สพท.ไม่ต้องดำเนินการตัวชี้วัดนี้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576" y="1821659"/>
            <a:ext cx="7848872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00" dirty="0" smtClean="0"/>
              <a:t>ขอบคุณค่ะ</a:t>
            </a:r>
            <a:endParaRPr lang="en-US" sz="16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22" y="5817203"/>
            <a:ext cx="139541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91680" y="5804618"/>
            <a:ext cx="55707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itchFamily="18" charset="0"/>
                <a:cs typeface="TH Fah kwang" pitchFamily="2" charset="-34"/>
              </a:rPr>
              <a:t>กลุ่มพัฒนาระบบบริหาร</a:t>
            </a:r>
          </a:p>
          <a:p>
            <a:pPr algn="r"/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itchFamily="18" charset="0"/>
                <a:cs typeface="TH Fah kwang" pitchFamily="2" charset="-34"/>
              </a:rPr>
              <a:t>สำนักงานคณะกรรมการการศึกษาขั้นพื้นฐาน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lephant" pitchFamily="18" charset="0"/>
              <a:cs typeface="TH Fah kwang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352928" cy="56886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55576" y="620688"/>
            <a:ext cx="8001001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1.1 </a:t>
            </a:r>
            <a:r>
              <a:rPr lang="th-TH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ร้อยละผู้เรียนต่อประชากรกลุ่มอายุ 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59632" y="2780926"/>
            <a:ext cx="720080" cy="576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59632" y="4653136"/>
            <a:ext cx="720080" cy="51424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2123727" y="2276871"/>
            <a:ext cx="6624735" cy="158417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6C16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solidFill>
                  <a:srgbClr val="6C16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1.1.1 </a:t>
            </a:r>
            <a:r>
              <a:rPr lang="th-TH" sz="2400" b="1" dirty="0" smtClean="0">
                <a:solidFill>
                  <a:srgbClr val="6C16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</a:t>
            </a:r>
            <a:r>
              <a:rPr lang="th-TH" sz="2400" b="1" dirty="0">
                <a:solidFill>
                  <a:srgbClr val="6C16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ละผู้เรียนระดับ</a:t>
            </a:r>
            <a:r>
              <a:rPr lang="th-TH" sz="2400" b="1" dirty="0" smtClean="0">
                <a:solidFill>
                  <a:srgbClr val="6C16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มัธยมศึกษาตอนต้น</a:t>
            </a:r>
            <a:r>
              <a:rPr lang="th-TH" sz="2400" b="1" dirty="0">
                <a:solidFill>
                  <a:srgbClr val="6C16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ต่อประชากรกลุ่ม</a:t>
            </a:r>
            <a:r>
              <a:rPr lang="th-TH" sz="2400" b="1" dirty="0" smtClean="0">
                <a:solidFill>
                  <a:srgbClr val="6C16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 (12-14 </a:t>
            </a:r>
            <a:r>
              <a:rPr lang="th-TH" sz="2400" b="1" dirty="0">
                <a:solidFill>
                  <a:srgbClr val="6C162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ปี)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2099492" y="4200717"/>
            <a:ext cx="6648971" cy="160454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1.1.2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ร้อยละผู้เรียนระดับมัธยมศึกษาตอนปลาย (มัธยมปลาย/ปวช.) ต่อ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ประชากร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อายุ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(15-17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5926968"/>
            <a:ext cx="1038771" cy="99251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556792"/>
            <a:ext cx="8676456" cy="4387952"/>
          </a:xfrm>
        </p:spPr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: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b="1" dirty="0">
                <a:solidFill>
                  <a:srgbClr val="33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5</a:t>
            </a:r>
          </a:p>
          <a:p>
            <a:pPr marL="0" indent="0"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 :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24213" y="9221788"/>
            <a:ext cx="46482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67544" y="260648"/>
            <a:ext cx="8424936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1.1.1 ร้อยละผู้เรียนระดับมัธยมศึกษาตอนต้นต่อประชากรกลุ่มอายุ (12-14 ปี)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0038" y="3356992"/>
            <a:ext cx="8599947" cy="1368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2400" dirty="0">
              <a:latin typeface="BrowalliaUPC" pitchFamily="34" charset="-34"/>
              <a:cs typeface="BrowalliaUPC" pitchFamily="34" charset="-34"/>
            </a:endParaRPr>
          </a:p>
          <a:p>
            <a:r>
              <a:rPr lang="en-US" sz="26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ผู้เข้าเรียนชั้นมัธยมศึกษาปีที่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หรือเทียบเท่า ปีการศึกษา 2559 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100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ประชากรกลุ่มอายุ 1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–1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6671" y="4122954"/>
            <a:ext cx="747687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521" y="5013176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หมาย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 : * ใช้ข้อมูลจำนวนประชากรจากกระทรวงมหาดไทย ณ ธันวาคม 2558 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37" y="5916477"/>
            <a:ext cx="10366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4B25-4F5C-49A5-BED4-73FC7A3D3DB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4079</Words>
  <Application>Microsoft Office PowerPoint</Application>
  <PresentationFormat>นำเสนอทางหน้าจอ (4:3)</PresentationFormat>
  <Paragraphs>742</Paragraphs>
  <Slides>73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73</vt:i4>
      </vt:variant>
    </vt:vector>
  </HeadingPairs>
  <TitlesOfParts>
    <vt:vector size="74" baseType="lpstr">
      <vt:lpstr>Office Theme</vt:lpstr>
      <vt:lpstr>งานนำเสนอ PowerPoint</vt:lpstr>
      <vt:lpstr>งานนำเสนอ PowerPoint</vt:lpstr>
      <vt:lpstr>งานนำเสนอ PowerPoint</vt:lpstr>
      <vt:lpstr>กรอบการประเมินผลตัวชี้วัดตามคำรับรองการปฏิบัติราชการ  ประจำปีงบประมาณ พ.ศ. 2559</vt:lpstr>
      <vt:lpstr>กรอบการประเมินผลตัวชี้วัดตามคำรับรองการปฏิบัติราชการ  ประจำปีงบประมาณ พ.ศ. 2559</vt:lpstr>
      <vt:lpstr>กรอบการประเมินผลตัวชี้วัดตามคำรับรองการปฏิบัติราชการ  ประจำปีงบประมาณ พ.ศ. 2559</vt:lpstr>
      <vt:lpstr>งานนำเสนอ PowerPoint</vt:lpstr>
      <vt:lpstr>งานนำเสนอ PowerPoint</vt:lpstr>
      <vt:lpstr> </vt:lpstr>
      <vt:lpstr>ตัวชี้วัดที่ 1.1.1 ร้อยละผู้เรียนระดับมัธยมศึกษาตอนต้นต่อประชากรกลุ่มอายุ (12-14 ปี)</vt:lpstr>
      <vt:lpstr>ตัวชี้วัดที่ 1.1.1 ร้อยละผู้เรียนระดับมัธยมศึกษาตอนต้นต่อประชากรกลุ่มอายุ (12-14 ปี)</vt:lpstr>
      <vt:lpstr>ตัวชี้วัดที่ 1.1.2 ร้อยละผู้เรียนระดับมัธยมศึกษาตอนปลาย    (มัธยมปลาย/ปวช.) ต่อประชากรกลุ่มอายุ (15-17 ปี) </vt:lpstr>
      <vt:lpstr>ตัวชี้วัดที่ 1.1.2 ร้อยละผู้เรียนระดับมัธยมศึกษาตอนปลาย    (มัธยมปลาย/ปวช.) ต่อประชากรกลุ่มอายุ (15-17 ปี) </vt:lpstr>
      <vt:lpstr>ตัวชี้วัดที่ 1.1.2 ร้อยละผู้เรียนระดับมัธยมศึกษาตอนปลาย    (มัธยมปลาย/ปวช.) ต่อประชากรกลุ่มอายุ (15-17 ปี) </vt:lpstr>
      <vt:lpstr>ตัวชี้วัดที่ 1.2  ระดับความสำเร็จในการพัฒนาคุณภาพผู้เรียน</vt:lpstr>
      <vt:lpstr>ตัวชี้วัดที่ 1.2.1  ระดับคะแนนเฉลี่ยผลการทดสอบทางการศึกษาระดับชาติขั้นพื้นฐาน (O-NET) ระดับชั้น ป.6  ม.3  ม.6 </vt:lpstr>
      <vt:lpstr>ตัวชี้วัดที่ 1.2.1  ระดับคะแนนเฉลี่ยผลการทดสอบทางการศึกษาระดับชาติขั้นพื้นฐาน (O-NET) ระดับชั้น ป.6  ม.3  ม.6 </vt:lpstr>
      <vt:lpstr>ตัวชี้วัดที่ 1.2.1  ระดับคะแนนเฉลี่ยผลการทดสอบทางการศึกษาระดับชาติขั้นพื้นฐาน (O-NET) ระดับชั้น ป.6  ม.3  ม.6 </vt:lpstr>
      <vt:lpstr>ตัวชี้วัดที่ 1.2.1  ระดับคะแนนเฉลี่ยผลการทดสอบทางการศึกษาระดับชาติขั้นพื้นฐาน (O-NET) ระดับชั้น ป.6  ม.3  ม.6 </vt:lpstr>
      <vt:lpstr>งานนำเสนอ PowerPoint</vt:lpstr>
      <vt:lpstr>ตัวชี้วัดที่ 1.2.2  คะแนนของประเทศไทยของการประเมินผลสัมฤทธิ์  Educational assessment –   PISA 2015</vt:lpstr>
      <vt:lpstr>ตัวชี้วัดที่ 1.2.2  คะแนนของประเทศไทยของการประเมินผลสัมฤทธิ์  Educational assessment –   PISA 2015</vt:lpstr>
      <vt:lpstr>ตัวชี้วัดที่ 1.2.3 ขีดความสามารถในการแข่งขันด้านการศึกษาของประเทศไทยจากรายงาน (IMD 2016)</vt:lpstr>
      <vt:lpstr>ตัวชี้วัดที่ 1.2.4 ระดับความสำเร็จในการดำเนินโครงการลดเวลาเรียน เพิ่มเวลารู้ ของสถานศึกษา</vt:lpstr>
      <vt:lpstr>ตัวชี้วัดที่ 1.2.4 ระดับความสำเร็จในการดำเนินโครงการลดเวลาเรียน เพิ่มเวลารู้ ของสถานศึกษา</vt:lpstr>
      <vt:lpstr>ตัวชี้วัดที่ 1.3  ร้อยละของสถานศึกษาในสังกัดที่มีผลการประเมินคุณภาพภายในระดับดีขึ้นไป</vt:lpstr>
      <vt:lpstr>ตัวชี้วัดที่ 1.3  ร้อยละของสถานศึกษาในสังกัดที่มีผลการประเมินคุณภาพภายในระดับดีขึ้นไป</vt:lpstr>
      <vt:lpstr>งานนำเสนอ PowerPoint</vt:lpstr>
      <vt:lpstr>เน้นย้ำ!!</vt:lpstr>
      <vt:lpstr>ตัวชี้วัดที่ 1.4    ระดับความสำเร็จของการพัฒนาครูและบุคลากรทางการศึกษาผ่านระบบ TEPE Online </vt:lpstr>
      <vt:lpstr>กลุ่มเป้าหมายในการเก็บข้อมูลตัวชี้วัดนี้</vt:lpstr>
      <vt:lpstr>ตัวชี้วัดที่ 1.4    ระดับความสำเร็จของการพัฒนาครูและบุคลากรทางการศึกษาผ่านระบบ TEPE Online </vt:lpstr>
      <vt:lpstr>งานนำเสนอ PowerPoint</vt:lpstr>
      <vt:lpstr>งานนำเสนอ PowerPoint</vt:lpstr>
      <vt:lpstr>ตัวชี้วัดที่  1.5 ระดับความสำเร็จในการนำเทคโนโลยีสารสนเทศ และการสื่อสารมาใช้ในการเรียนรู้</vt:lpstr>
      <vt:lpstr>ตัวชี้วัดที่  1.5.1.1 ระดับความสำเร็จในการพัฒนาคุณภาพการศึกษาด้วยเทคโนโลยีสารสนเทศ (DLIT) สำหรับโรงเรียนขนาดกลาง</vt:lpstr>
      <vt:lpstr>การดำเนินการตัวชี้วัด 1.5.1.1</vt:lpstr>
      <vt:lpstr>แบบฟอร์มอ้างอิง KRS 1.5.1.1</vt:lpstr>
      <vt:lpstr>ตัวชี้วัดที่ 1.5.1.2 ระดับความสำเร็จในการพัฒนาคุณภาพการศึกษาด้วยเทคโนโลยีสารสนเทศ (DLIT) สำหรับโรงเรียนขนาดใหญ่และขนาดใหญ่พิเศษ</vt:lpstr>
      <vt:lpstr>การดำเนินการตัวชี้วัด 1.5.1.2</vt:lpstr>
      <vt:lpstr>แบบฟอร์มอ้างอิง KRS 1.5.1.2</vt:lpstr>
      <vt:lpstr>ตัวชี้วัดที่  1.5.2 ระดับความสำเร็จในการจัดการศึกษาทางไกลผ่านดาวเทียมตามตารางออกอากาศ (DLTV) </vt:lpstr>
      <vt:lpstr>การดำเนินการตัวชี้วัด 1.5.2</vt:lpstr>
      <vt:lpstr>งานนำเสนอ PowerPoint</vt:lpstr>
      <vt:lpstr>เน้นย้ำการดำเนินการตัวชี้วัดที่ 1.5</vt:lpstr>
      <vt:lpstr>ตัวชี้วัดที่ 2 ความพึงพอใจของผู้รับบริการ</vt:lpstr>
      <vt:lpstr>ตัวชี้วัดที่ 2 ความพึงพอใจของผู้รับบริการ</vt:lpstr>
      <vt:lpstr>เงื่อนไข : วิธีการจัดเก็บข้อมูลความพึงพอใจของผู้รับบริการให้ สพท.ดำเนินการดังนี้</vt:lpstr>
      <vt:lpstr>งานนำเสนอ PowerPoint</vt:lpstr>
      <vt:lpstr>งานนำเสนอ PowerPoint</vt:lpstr>
      <vt:lpstr>งานนำเสนอ PowerPoint</vt:lpstr>
      <vt:lpstr>ตัวชี้วัดที่ 3  การเบิกจ่ายเงินงบประมาณ</vt:lpstr>
      <vt:lpstr>ตัวชี้วัดที่ 3.1 ร้อยละความสำเร็จของการเบิกจ่ายเงินงบประมาณรายจ่ายลงทุน</vt:lpstr>
      <vt:lpstr>ตัวชี้วัดที่ 3.1 ร้อยละความสำเร็จของการเบิกจ่ายเงินงบประมาณรายจ่ายลงทุน</vt:lpstr>
      <vt:lpstr>ตัวชี้วัดที่ 3.2 การเบิกจ่ายเงินงบประมาณรายจ่ายภาพรวม</vt:lpstr>
      <vt:lpstr>ตัวชี้วัดที่ 3.2 การเบิกจ่ายเงินงบประมาณรายจ่ายภาพรวม</vt:lpstr>
      <vt:lpstr> ตัวชี้วัดที่ 4 ระดับความสำเร็จของการดำเนินงานตามมาตรการประหยัดพลังงาน </vt:lpstr>
      <vt:lpstr> ตัวชี้วัดที่ 4 ระดับความสำเร็จของการดำเนินงานตามมาตรการประหยัดพลังงาน </vt:lpstr>
      <vt:lpstr>งานนำเสนอ PowerPoint</vt:lpstr>
      <vt:lpstr>  ตัวชี้วัดที่ 5 ระดับความสำเร็จของการดำเนินงานตามมาตรการประหยัดน้ำ  </vt:lpstr>
      <vt:lpstr>  ตัวชี้วัดที่ 5 ระดับความสำเร็จของการดำเนินงานตามมาตรการประหยัดน้ำ  </vt:lpstr>
      <vt:lpstr>  ตัวชี้วัดที่ 5 ระดับความสำเร็จของการดำเนินงานตามมาตรการประหยัดน้ำ  </vt:lpstr>
      <vt:lpstr>  ตัวชี้วัดที่ 5 ระดับความสำเร็จของการดำเนินงานตามมาตรการประหยัดน้ำ  </vt:lpstr>
      <vt:lpstr>งานนำเสนอ PowerPoint</vt:lpstr>
      <vt:lpstr>งานนำเสนอ PowerPoint</vt:lpstr>
      <vt:lpstr> ตัวชี้วัดที่ 6 การพัฒนาประสิทธิภาพระบบสารสนเทศภาครัฐ </vt:lpstr>
      <vt:lpstr> ตัวชี้วัดที่ 7 การพัฒนาสมรรถนะองค์การ </vt:lpstr>
      <vt:lpstr> ตัวชี้วัดที่ 7 การพัฒนาสมรรถนะองค์การ </vt:lpstr>
      <vt:lpstr>งานนำเสนอ PowerPoint</vt:lpstr>
      <vt:lpstr>งานนำเสนอ PowerPoint</vt:lpstr>
      <vt:lpstr>งานนำเสนอ PowerPoint</vt:lpstr>
      <vt:lpstr> ตัวชี้วัดที่ 8 ระดับคุณธรรมและความโปร่งใสในการดำเนินงานของหน่วยงาน 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Titiya</cp:lastModifiedBy>
  <cp:revision>155</cp:revision>
  <cp:lastPrinted>2016-02-29T05:30:14Z</cp:lastPrinted>
  <dcterms:created xsi:type="dcterms:W3CDTF">2016-02-18T03:24:56Z</dcterms:created>
  <dcterms:modified xsi:type="dcterms:W3CDTF">2016-02-29T09:28:03Z</dcterms:modified>
</cp:coreProperties>
</file>